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7772400" cy="10058400"/>
  <p:notesSz cx="6858000" cy="9144000"/>
  <p:embeddedFontLst>
    <p:embeddedFont>
      <p:font typeface="Halimum" pitchFamily="2" charset="0"/>
      <p:regular r:id="rId45"/>
    </p:embeddedFont>
    <p:embeddedFont>
      <p:font typeface="Poppins" pitchFamily="2" charset="77"/>
      <p:regular r:id="rId46"/>
      <p:bold r:id="rId47"/>
    </p:embeddedFont>
    <p:embeddedFont>
      <p:font typeface="Poppins Bold" pitchFamily="2" charset="77"/>
      <p:regular r:id="rId48"/>
      <p:bold r:id="rId49"/>
    </p:embeddedFont>
    <p:embeddedFont>
      <p:font typeface="The Seasons" pitchFamily="2" charset="77"/>
      <p:regular r:id="rId5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71" autoAdjust="0"/>
    <p:restoredTop sz="94689" autoAdjust="0"/>
  </p:normalViewPr>
  <p:slideViewPr>
    <p:cSldViewPr>
      <p:cViewPr>
        <p:scale>
          <a:sx n="94" d="100"/>
          <a:sy n="94" d="100"/>
        </p:scale>
        <p:origin x="4288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F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77731">
            <a:off x="4362971" y="6993833"/>
            <a:ext cx="5794697" cy="5763090"/>
          </a:xfrm>
          <a:custGeom>
            <a:avLst/>
            <a:gdLst/>
            <a:ahLst/>
            <a:cxnLst/>
            <a:rect l="l" t="t" r="r" b="b"/>
            <a:pathLst>
              <a:path w="5794697" h="5763090">
                <a:moveTo>
                  <a:pt x="0" y="0"/>
                </a:moveTo>
                <a:lnTo>
                  <a:pt x="5794697" y="0"/>
                </a:lnTo>
                <a:lnTo>
                  <a:pt x="5794697" y="5763090"/>
                </a:lnTo>
                <a:lnTo>
                  <a:pt x="0" y="57630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513137">
            <a:off x="-1502781" y="-1443730"/>
            <a:ext cx="3933136" cy="4441940"/>
          </a:xfrm>
          <a:custGeom>
            <a:avLst/>
            <a:gdLst/>
            <a:ahLst/>
            <a:cxnLst/>
            <a:rect l="l" t="t" r="r" b="b"/>
            <a:pathLst>
              <a:path w="3933136" h="4441940">
                <a:moveTo>
                  <a:pt x="0" y="0"/>
                </a:moveTo>
                <a:lnTo>
                  <a:pt x="3933136" y="0"/>
                </a:lnTo>
                <a:lnTo>
                  <a:pt x="3933136" y="4441940"/>
                </a:lnTo>
                <a:lnTo>
                  <a:pt x="0" y="444194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 rot="1081004">
            <a:off x="-165262" y="-1069797"/>
            <a:ext cx="3022424" cy="3694074"/>
          </a:xfrm>
          <a:custGeom>
            <a:avLst/>
            <a:gdLst/>
            <a:ahLst/>
            <a:cxnLst/>
            <a:rect l="l" t="t" r="r" b="b"/>
            <a:pathLst>
              <a:path w="3022424" h="3694074">
                <a:moveTo>
                  <a:pt x="0" y="0"/>
                </a:moveTo>
                <a:lnTo>
                  <a:pt x="3022424" y="0"/>
                </a:lnTo>
                <a:lnTo>
                  <a:pt x="3022424" y="3694074"/>
                </a:lnTo>
                <a:lnTo>
                  <a:pt x="0" y="36940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 rot="-4521383">
            <a:off x="5653933" y="-1346356"/>
            <a:ext cx="3987838" cy="3860654"/>
          </a:xfrm>
          <a:custGeom>
            <a:avLst/>
            <a:gdLst/>
            <a:ahLst/>
            <a:cxnLst/>
            <a:rect l="l" t="t" r="r" b="b"/>
            <a:pathLst>
              <a:path w="3987838" h="3860654">
                <a:moveTo>
                  <a:pt x="0" y="0"/>
                </a:moveTo>
                <a:lnTo>
                  <a:pt x="3987838" y="0"/>
                </a:lnTo>
                <a:lnTo>
                  <a:pt x="3987838" y="3860654"/>
                </a:lnTo>
                <a:lnTo>
                  <a:pt x="0" y="386065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 flipH="1">
            <a:off x="-1078702" y="7053605"/>
            <a:ext cx="3589372" cy="3619066"/>
          </a:xfrm>
          <a:custGeom>
            <a:avLst/>
            <a:gdLst/>
            <a:ahLst/>
            <a:cxnLst/>
            <a:rect l="l" t="t" r="r" b="b"/>
            <a:pathLst>
              <a:path w="3589372" h="3619066">
                <a:moveTo>
                  <a:pt x="3589372" y="0"/>
                </a:moveTo>
                <a:lnTo>
                  <a:pt x="0" y="0"/>
                </a:lnTo>
                <a:lnTo>
                  <a:pt x="0" y="3619067"/>
                </a:lnTo>
                <a:lnTo>
                  <a:pt x="3589372" y="3619067"/>
                </a:lnTo>
                <a:lnTo>
                  <a:pt x="3589372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715984" y="4105211"/>
            <a:ext cx="6544335" cy="8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31"/>
              </a:lnSpc>
              <a:spcBef>
                <a:spcPct val="0"/>
              </a:spcBef>
            </a:pPr>
            <a:r>
              <a:rPr lang="en-US" sz="5022">
                <a:solidFill>
                  <a:srgbClr val="D4AF9A"/>
                </a:solidFill>
                <a:latin typeface="Halimum"/>
                <a:ea typeface="Halimum"/>
                <a:cs typeface="Halimum"/>
                <a:sym typeface="Halimum"/>
              </a:rPr>
              <a:t>Social Media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45950" y="4914279"/>
            <a:ext cx="5284403" cy="943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40"/>
              </a:lnSpc>
            </a:pPr>
            <a:r>
              <a:rPr lang="en-US" sz="5457">
                <a:solidFill>
                  <a:srgbClr val="AC9F99"/>
                </a:solidFill>
                <a:latin typeface="The Seasons"/>
                <a:ea typeface="The Seasons"/>
                <a:cs typeface="The Seasons"/>
                <a:sym typeface="The Seasons"/>
              </a:rPr>
              <a:t>PLANNER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6563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INSPIRATION</a:t>
            </a:r>
          </a:p>
        </p:txBody>
      </p:sp>
      <p:sp>
        <p:nvSpPr>
          <p:cNvPr id="4" name="AutoShape 4"/>
          <p:cNvSpPr/>
          <p:nvPr/>
        </p:nvSpPr>
        <p:spPr>
          <a:xfrm>
            <a:off x="904340" y="2413563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904340" y="2645338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904340" y="2877113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904340" y="1912047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INSTAGRAM PROFILES I LIKE</a:t>
            </a:r>
          </a:p>
        </p:txBody>
      </p:sp>
      <p:sp>
        <p:nvSpPr>
          <p:cNvPr id="8" name="AutoShape 8"/>
          <p:cNvSpPr/>
          <p:nvPr/>
        </p:nvSpPr>
        <p:spPr>
          <a:xfrm>
            <a:off x="906770" y="3124970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" name="AutoShape 9"/>
          <p:cNvSpPr/>
          <p:nvPr/>
        </p:nvSpPr>
        <p:spPr>
          <a:xfrm>
            <a:off x="906770" y="3367621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906770" y="2193855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06770" y="2427851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06770" y="2659626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06770" y="2891401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06770" y="3139257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886200" y="2193855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886200" y="2427851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886200" y="2659626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886200" y="2891401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886200" y="3139257"/>
            <a:ext cx="13714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@</a:t>
            </a:r>
          </a:p>
        </p:txBody>
      </p:sp>
      <p:sp>
        <p:nvSpPr>
          <p:cNvPr id="20" name="AutoShape 20"/>
          <p:cNvSpPr/>
          <p:nvPr/>
        </p:nvSpPr>
        <p:spPr>
          <a:xfrm>
            <a:off x="904340" y="3911823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" name="AutoShape 21"/>
          <p:cNvSpPr/>
          <p:nvPr/>
        </p:nvSpPr>
        <p:spPr>
          <a:xfrm>
            <a:off x="904340" y="4167101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" name="AutoShape 22"/>
          <p:cNvSpPr/>
          <p:nvPr/>
        </p:nvSpPr>
        <p:spPr>
          <a:xfrm>
            <a:off x="904340" y="4412853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3" name="Group 23"/>
          <p:cNvGrpSpPr/>
          <p:nvPr/>
        </p:nvGrpSpPr>
        <p:grpSpPr>
          <a:xfrm>
            <a:off x="904340" y="3727983"/>
            <a:ext cx="140977" cy="140977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904340" y="3973736"/>
            <a:ext cx="140977" cy="140977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904340" y="4229013"/>
            <a:ext cx="140977" cy="140977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3887415" y="3727983"/>
            <a:ext cx="140977" cy="140977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3887415" y="3973736"/>
            <a:ext cx="140977" cy="140977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3887415" y="4229013"/>
            <a:ext cx="140977" cy="140977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904340" y="3448584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POST IDEAS I LIKE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06770" y="4649081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AutoShape 43"/>
          <p:cNvSpPr/>
          <p:nvPr/>
        </p:nvSpPr>
        <p:spPr>
          <a:xfrm>
            <a:off x="904340" y="4894833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4" name="Group 44"/>
          <p:cNvGrpSpPr/>
          <p:nvPr/>
        </p:nvGrpSpPr>
        <p:grpSpPr>
          <a:xfrm>
            <a:off x="906770" y="4465241"/>
            <a:ext cx="140977" cy="140977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06770" y="4701468"/>
            <a:ext cx="140977" cy="140977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3889845" y="4465241"/>
            <a:ext cx="140977" cy="140977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3889845" y="4701468"/>
            <a:ext cx="140977" cy="140977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6" name="AutoShape 56"/>
          <p:cNvSpPr/>
          <p:nvPr/>
        </p:nvSpPr>
        <p:spPr>
          <a:xfrm>
            <a:off x="906770" y="5539358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7" name="AutoShape 57"/>
          <p:cNvSpPr/>
          <p:nvPr/>
        </p:nvSpPr>
        <p:spPr>
          <a:xfrm>
            <a:off x="906770" y="5779490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" name="AutoShape 58"/>
          <p:cNvSpPr/>
          <p:nvPr/>
        </p:nvSpPr>
        <p:spPr>
          <a:xfrm>
            <a:off x="906770" y="6020790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9" name="TextBox 59"/>
          <p:cNvSpPr txBox="1"/>
          <p:nvPr/>
        </p:nvSpPr>
        <p:spPr>
          <a:xfrm>
            <a:off x="906770" y="5032946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NEW HASHTAGS TO TRY</a:t>
            </a:r>
          </a:p>
        </p:txBody>
      </p:sp>
      <p:sp>
        <p:nvSpPr>
          <p:cNvPr id="60" name="AutoShape 60"/>
          <p:cNvSpPr/>
          <p:nvPr/>
        </p:nvSpPr>
        <p:spPr>
          <a:xfrm>
            <a:off x="909200" y="6262090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1" name="AutoShape 61"/>
          <p:cNvSpPr/>
          <p:nvPr/>
        </p:nvSpPr>
        <p:spPr>
          <a:xfrm>
            <a:off x="904340" y="6484340"/>
            <a:ext cx="59637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Box 62"/>
          <p:cNvSpPr txBox="1"/>
          <p:nvPr/>
        </p:nvSpPr>
        <p:spPr>
          <a:xfrm>
            <a:off x="909200" y="5340921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909200" y="5572696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909200" y="5812828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909200" y="6054128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909200" y="6276378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3888630" y="5340921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3888630" y="5572696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3888630" y="5812828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3888630" y="6054128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3888630" y="6276378"/>
            <a:ext cx="11482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</a:t>
            </a:r>
          </a:p>
        </p:txBody>
      </p:sp>
      <p:sp>
        <p:nvSpPr>
          <p:cNvPr id="72" name="AutoShape 72"/>
          <p:cNvSpPr/>
          <p:nvPr/>
        </p:nvSpPr>
        <p:spPr>
          <a:xfrm>
            <a:off x="910346" y="7176490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3" name="AutoShape 73"/>
          <p:cNvSpPr/>
          <p:nvPr/>
        </p:nvSpPr>
        <p:spPr>
          <a:xfrm>
            <a:off x="910346" y="7416622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4" name="AutoShape 74"/>
          <p:cNvSpPr/>
          <p:nvPr/>
        </p:nvSpPr>
        <p:spPr>
          <a:xfrm>
            <a:off x="910346" y="7657922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5" name="TextBox 75"/>
          <p:cNvSpPr txBox="1"/>
          <p:nvPr/>
        </p:nvSpPr>
        <p:spPr>
          <a:xfrm>
            <a:off x="911631" y="6670078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NEW EFFECTS TO TRY</a:t>
            </a:r>
          </a:p>
        </p:txBody>
      </p:sp>
      <p:sp>
        <p:nvSpPr>
          <p:cNvPr id="76" name="AutoShape 76"/>
          <p:cNvSpPr/>
          <p:nvPr/>
        </p:nvSpPr>
        <p:spPr>
          <a:xfrm>
            <a:off x="911491" y="7899222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7" name="AutoShape 77"/>
          <p:cNvSpPr/>
          <p:nvPr/>
        </p:nvSpPr>
        <p:spPr>
          <a:xfrm>
            <a:off x="909200" y="8121472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8" name="AutoShape 78"/>
          <p:cNvSpPr/>
          <p:nvPr/>
        </p:nvSpPr>
        <p:spPr>
          <a:xfrm>
            <a:off x="4056095" y="7171727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9" name="AutoShape 79"/>
          <p:cNvSpPr/>
          <p:nvPr/>
        </p:nvSpPr>
        <p:spPr>
          <a:xfrm>
            <a:off x="4056095" y="7411860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0" name="AutoShape 80"/>
          <p:cNvSpPr/>
          <p:nvPr/>
        </p:nvSpPr>
        <p:spPr>
          <a:xfrm>
            <a:off x="4056095" y="7653160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1" name="AutoShape 81"/>
          <p:cNvSpPr/>
          <p:nvPr/>
        </p:nvSpPr>
        <p:spPr>
          <a:xfrm>
            <a:off x="4057241" y="7894459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2" name="AutoShape 82"/>
          <p:cNvSpPr/>
          <p:nvPr/>
        </p:nvSpPr>
        <p:spPr>
          <a:xfrm>
            <a:off x="4054950" y="8116709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3" name="AutoShape 83"/>
          <p:cNvSpPr/>
          <p:nvPr/>
        </p:nvSpPr>
        <p:spPr>
          <a:xfrm>
            <a:off x="905485" y="8364359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4" name="AutoShape 84"/>
          <p:cNvSpPr/>
          <p:nvPr/>
        </p:nvSpPr>
        <p:spPr>
          <a:xfrm>
            <a:off x="905485" y="8604492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5" name="AutoShape 85"/>
          <p:cNvSpPr/>
          <p:nvPr/>
        </p:nvSpPr>
        <p:spPr>
          <a:xfrm>
            <a:off x="905485" y="8845792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6" name="AutoShape 86"/>
          <p:cNvSpPr/>
          <p:nvPr/>
        </p:nvSpPr>
        <p:spPr>
          <a:xfrm>
            <a:off x="906631" y="9087091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7" name="AutoShape 87"/>
          <p:cNvSpPr/>
          <p:nvPr/>
        </p:nvSpPr>
        <p:spPr>
          <a:xfrm>
            <a:off x="4051235" y="8359597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8" name="AutoShape 88"/>
          <p:cNvSpPr/>
          <p:nvPr/>
        </p:nvSpPr>
        <p:spPr>
          <a:xfrm>
            <a:off x="4051235" y="8599729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9" name="AutoShape 89"/>
          <p:cNvSpPr/>
          <p:nvPr/>
        </p:nvSpPr>
        <p:spPr>
          <a:xfrm>
            <a:off x="4051235" y="8841029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0" name="AutoShape 90"/>
          <p:cNvSpPr/>
          <p:nvPr/>
        </p:nvSpPr>
        <p:spPr>
          <a:xfrm>
            <a:off x="4052380" y="9082329"/>
            <a:ext cx="2810820" cy="0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8426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PINTEREST STRATEGY</a:t>
            </a:r>
          </a:p>
        </p:txBody>
      </p:sp>
      <p:sp>
        <p:nvSpPr>
          <p:cNvPr id="4" name="AutoShape 4"/>
          <p:cNvSpPr/>
          <p:nvPr/>
        </p:nvSpPr>
        <p:spPr>
          <a:xfrm>
            <a:off x="904340" y="2113577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904340" y="1901170"/>
            <a:ext cx="174236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AutoShape 6"/>
          <p:cNvSpPr/>
          <p:nvPr/>
        </p:nvSpPr>
        <p:spPr>
          <a:xfrm>
            <a:off x="904340" y="243552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04340" y="275937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AutoShape 8"/>
          <p:cNvSpPr/>
          <p:nvPr/>
        </p:nvSpPr>
        <p:spPr>
          <a:xfrm>
            <a:off x="904340" y="311359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04340" y="2526958"/>
            <a:ext cx="140977" cy="140977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04340" y="2853507"/>
            <a:ext cx="140977" cy="140977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04340" y="3219315"/>
            <a:ext cx="140977" cy="140977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3886200" y="2517676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2"/>
                </a:lnTo>
                <a:lnTo>
                  <a:pt x="0" y="1595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886200" y="2856710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3886200" y="3210032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904340" y="217517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PINTEREST GOALS THIS MONTH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886200" y="217517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904340" y="3604129"/>
            <a:ext cx="4072310" cy="1034009"/>
            <a:chOff x="0" y="0"/>
            <a:chExt cx="1419542" cy="360439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419542" cy="360439"/>
            </a:xfrm>
            <a:custGeom>
              <a:avLst/>
              <a:gdLst/>
              <a:ahLst/>
              <a:cxnLst/>
              <a:rect l="l" t="t" r="r" b="b"/>
              <a:pathLst>
                <a:path w="1419542" h="360439">
                  <a:moveTo>
                    <a:pt x="0" y="0"/>
                  </a:moveTo>
                  <a:lnTo>
                    <a:pt x="1419542" y="0"/>
                  </a:lnTo>
                  <a:lnTo>
                    <a:pt x="1419542" y="360439"/>
                  </a:lnTo>
                  <a:lnTo>
                    <a:pt x="0" y="3604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19050"/>
              <a:ext cx="1419542" cy="3794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5048093" y="3604129"/>
            <a:ext cx="1819967" cy="1034009"/>
            <a:chOff x="0" y="0"/>
            <a:chExt cx="634411" cy="360439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634411" cy="360439"/>
            </a:xfrm>
            <a:custGeom>
              <a:avLst/>
              <a:gdLst/>
              <a:ahLst/>
              <a:cxnLst/>
              <a:rect l="l" t="t" r="r" b="b"/>
              <a:pathLst>
                <a:path w="634411" h="360439">
                  <a:moveTo>
                    <a:pt x="0" y="0"/>
                  </a:moveTo>
                  <a:lnTo>
                    <a:pt x="634411" y="0"/>
                  </a:lnTo>
                  <a:lnTo>
                    <a:pt x="634411" y="360439"/>
                  </a:lnTo>
                  <a:lnTo>
                    <a:pt x="0" y="3604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19050"/>
              <a:ext cx="634411" cy="3794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904340" y="4638137"/>
            <a:ext cx="407231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PINTEREST BANNER (1080 X 1920)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5048093" y="4638137"/>
            <a:ext cx="181996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(170 X 170)</a:t>
            </a:r>
          </a:p>
        </p:txBody>
      </p:sp>
      <p:sp>
        <p:nvSpPr>
          <p:cNvPr id="31" name="AutoShape 31"/>
          <p:cNvSpPr/>
          <p:nvPr/>
        </p:nvSpPr>
        <p:spPr>
          <a:xfrm>
            <a:off x="904340" y="346601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" name="AutoShape 32"/>
          <p:cNvSpPr/>
          <p:nvPr/>
        </p:nvSpPr>
        <p:spPr>
          <a:xfrm>
            <a:off x="904340" y="487721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3" name="AutoShape 33"/>
          <p:cNvSpPr/>
          <p:nvPr/>
        </p:nvSpPr>
        <p:spPr>
          <a:xfrm>
            <a:off x="904340" y="553293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Box 34"/>
          <p:cNvSpPr txBox="1"/>
          <p:nvPr/>
        </p:nvSpPr>
        <p:spPr>
          <a:xfrm>
            <a:off x="904340" y="4886822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(160 CHARACTERS):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04340" y="557325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PIN: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3886200" y="557325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PINS NEEDED:</a:t>
            </a:r>
          </a:p>
        </p:txBody>
      </p:sp>
      <p:sp>
        <p:nvSpPr>
          <p:cNvPr id="37" name="AutoShape 37"/>
          <p:cNvSpPr/>
          <p:nvPr/>
        </p:nvSpPr>
        <p:spPr>
          <a:xfrm>
            <a:off x="904340" y="581677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904340" y="585964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FOLLOWERS: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3886200" y="585964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INCREASE OVER LAST MONTH:</a:t>
            </a:r>
          </a:p>
        </p:txBody>
      </p:sp>
      <p:sp>
        <p:nvSpPr>
          <p:cNvPr id="40" name="AutoShape 40"/>
          <p:cNvSpPr/>
          <p:nvPr/>
        </p:nvSpPr>
        <p:spPr>
          <a:xfrm>
            <a:off x="904340" y="610062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1" name="TextBox 41"/>
          <p:cNvSpPr txBox="1"/>
          <p:nvPr/>
        </p:nvSpPr>
        <p:spPr>
          <a:xfrm>
            <a:off x="904340" y="612443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PINTEREST GROUPS TO JOIN: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04340" y="661212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AutoShape 43"/>
          <p:cNvSpPr/>
          <p:nvPr/>
        </p:nvSpPr>
        <p:spPr>
          <a:xfrm>
            <a:off x="904340" y="696634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4" name="Group 44"/>
          <p:cNvGrpSpPr/>
          <p:nvPr/>
        </p:nvGrpSpPr>
        <p:grpSpPr>
          <a:xfrm>
            <a:off x="904340" y="6379707"/>
            <a:ext cx="140977" cy="140977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04340" y="6706256"/>
            <a:ext cx="140977" cy="140977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3887415" y="6379707"/>
            <a:ext cx="140977" cy="140977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3887415" y="6706256"/>
            <a:ext cx="140977" cy="140977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904340" y="7075877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POPULAR PINTEREST PROFILES TO FOLLOW:</a:t>
            </a:r>
          </a:p>
        </p:txBody>
      </p:sp>
      <p:sp>
        <p:nvSpPr>
          <p:cNvPr id="57" name="AutoShape 57"/>
          <p:cNvSpPr/>
          <p:nvPr/>
        </p:nvSpPr>
        <p:spPr>
          <a:xfrm>
            <a:off x="904340" y="760166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" name="AutoShape 58"/>
          <p:cNvSpPr/>
          <p:nvPr/>
        </p:nvSpPr>
        <p:spPr>
          <a:xfrm>
            <a:off x="904340" y="795588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59" name="Group 59"/>
          <p:cNvGrpSpPr/>
          <p:nvPr/>
        </p:nvGrpSpPr>
        <p:grpSpPr>
          <a:xfrm>
            <a:off x="904340" y="7369247"/>
            <a:ext cx="140977" cy="140977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904340" y="7695796"/>
            <a:ext cx="140977" cy="140977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3887415" y="7369247"/>
            <a:ext cx="140977" cy="140977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3887415" y="7695796"/>
            <a:ext cx="140977" cy="140977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1" name="TextBox 71"/>
          <p:cNvSpPr txBox="1"/>
          <p:nvPr/>
        </p:nvSpPr>
        <p:spPr>
          <a:xfrm>
            <a:off x="905555" y="8046368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NEW BOARD IDEAS:</a:t>
            </a:r>
          </a:p>
        </p:txBody>
      </p:sp>
      <p:sp>
        <p:nvSpPr>
          <p:cNvPr id="72" name="AutoShape 72"/>
          <p:cNvSpPr/>
          <p:nvPr/>
        </p:nvSpPr>
        <p:spPr>
          <a:xfrm>
            <a:off x="905555" y="857215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3" name="AutoShape 73"/>
          <p:cNvSpPr/>
          <p:nvPr/>
        </p:nvSpPr>
        <p:spPr>
          <a:xfrm>
            <a:off x="905555" y="892637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4" name="Group 74"/>
          <p:cNvGrpSpPr/>
          <p:nvPr/>
        </p:nvGrpSpPr>
        <p:grpSpPr>
          <a:xfrm>
            <a:off x="905555" y="8339738"/>
            <a:ext cx="140977" cy="140977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905555" y="8666286"/>
            <a:ext cx="140977" cy="140977"/>
            <a:chOff x="0" y="0"/>
            <a:chExt cx="812800" cy="812800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Box 7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3888630" y="8339738"/>
            <a:ext cx="140977" cy="140977"/>
            <a:chOff x="0" y="0"/>
            <a:chExt cx="812800" cy="812800"/>
          </a:xfrm>
        </p:grpSpPr>
        <p:sp>
          <p:nvSpPr>
            <p:cNvPr id="81" name="Freeform 8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TextBox 8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3888630" y="8666286"/>
            <a:ext cx="140977" cy="140977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86" name="TextBox 86"/>
          <p:cNvSpPr txBox="1"/>
          <p:nvPr/>
        </p:nvSpPr>
        <p:spPr>
          <a:xfrm>
            <a:off x="904340" y="9016858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PINTEREST SCHEDULING TOOL: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6097" y="1074305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PINTEREST CONTENT PLANNER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08651" y="2199538"/>
            <a:ext cx="140977" cy="140977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08651" y="2426441"/>
            <a:ext cx="140977" cy="140977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808651" y="2658216"/>
            <a:ext cx="140977" cy="140977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808651" y="3051916"/>
            <a:ext cx="140977" cy="140977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aphicFrame>
        <p:nvGraphicFramePr>
          <p:cNvPr id="16" name="Table 16"/>
          <p:cNvGraphicFramePr>
            <a:graphicFrameLocks noGrp="1"/>
          </p:cNvGraphicFramePr>
          <p:nvPr/>
        </p:nvGraphicFramePr>
        <p:xfrm>
          <a:off x="861670" y="4233413"/>
          <a:ext cx="6056301" cy="4958096"/>
        </p:xfrm>
        <a:graphic>
          <a:graphicData uri="http://schemas.openxmlformats.org/drawingml/2006/table">
            <a:tbl>
              <a:tblPr/>
              <a:tblGrid>
                <a:gridCol w="14306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4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1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976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INSPIRATION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0424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MY BOARDS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0424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HOLIDAYS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0424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TRENDING ON PINTEREST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0424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IDEAS FOR YOU SUGGESTIONS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0424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BUSINESS-RELATED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TextBox 17"/>
          <p:cNvSpPr txBox="1"/>
          <p:nvPr/>
        </p:nvSpPr>
        <p:spPr>
          <a:xfrm>
            <a:off x="777240" y="1748339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PINTEREST CONTENT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021516" y="2165891"/>
            <a:ext cx="134149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DIY Crafts &amp; Projects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21516" y="2392794"/>
            <a:ext cx="1505653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Home Decor Inspiration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021516" y="2624569"/>
            <a:ext cx="1505653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Healthy Recipes &amp; Meal Prep Ideas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21516" y="3018268"/>
            <a:ext cx="121144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Fashion &amp; Outfit Ideas (OOTD)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61670" y="4020688"/>
            <a:ext cx="76556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885091" y="4020688"/>
            <a:ext cx="71566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2527169" y="2194466"/>
            <a:ext cx="140977" cy="140977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2527169" y="2567419"/>
            <a:ext cx="140977" cy="140977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2527169" y="2942068"/>
            <a:ext cx="140977" cy="140977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2740034" y="2165891"/>
            <a:ext cx="121144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Wedding Planning &amp; Inspiration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2740034" y="2533771"/>
            <a:ext cx="1032551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Travel Guides &amp; Bucket Lists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2740034" y="2908421"/>
            <a:ext cx="121144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Fitness Routines &amp; Workout Plans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808651" y="3445616"/>
            <a:ext cx="140977" cy="140977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1021516" y="3411968"/>
            <a:ext cx="134149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Hair Tutorials &amp; Hairstyles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2527169" y="3298685"/>
            <a:ext cx="140977" cy="140977"/>
            <a:chOff x="0" y="0"/>
            <a:chExt cx="812800" cy="812800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3" name="TextBox 43"/>
          <p:cNvSpPr txBox="1"/>
          <p:nvPr/>
        </p:nvSpPr>
        <p:spPr>
          <a:xfrm>
            <a:off x="2740034" y="3265038"/>
            <a:ext cx="1211442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Seasonal Decor (e.g., Fall, Christmas, Easter)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3951476" y="2194466"/>
            <a:ext cx="140977" cy="140977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7" name="TextBox 47"/>
          <p:cNvSpPr txBox="1"/>
          <p:nvPr/>
        </p:nvSpPr>
        <p:spPr>
          <a:xfrm>
            <a:off x="4164341" y="2165891"/>
            <a:ext cx="121144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Budgeting Tips &amp; Financial Planning</a:t>
            </a:r>
          </a:p>
        </p:txBody>
      </p:sp>
      <p:grpSp>
        <p:nvGrpSpPr>
          <p:cNvPr id="48" name="Group 48"/>
          <p:cNvGrpSpPr/>
          <p:nvPr/>
        </p:nvGrpSpPr>
        <p:grpSpPr>
          <a:xfrm>
            <a:off x="3951476" y="2567419"/>
            <a:ext cx="140977" cy="140977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4164341" y="2538844"/>
            <a:ext cx="1418298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Quotes &amp; Affirmations (especially aesthetic ones)</a:t>
            </a:r>
          </a:p>
        </p:txBody>
      </p:sp>
      <p:grpSp>
        <p:nvGrpSpPr>
          <p:cNvPr id="52" name="Group 52"/>
          <p:cNvGrpSpPr/>
          <p:nvPr/>
        </p:nvGrpSpPr>
        <p:grpSpPr>
          <a:xfrm>
            <a:off x="3951476" y="3065893"/>
            <a:ext cx="140977" cy="140977"/>
            <a:chOff x="0" y="0"/>
            <a:chExt cx="812800" cy="812800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5" name="TextBox 55"/>
          <p:cNvSpPr txBox="1"/>
          <p:nvPr/>
        </p:nvSpPr>
        <p:spPr>
          <a:xfrm>
            <a:off x="4164341" y="3037318"/>
            <a:ext cx="1354700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Digital Products &amp; Printables (planners, stickers, etc.)</a:t>
            </a:r>
          </a:p>
        </p:txBody>
      </p:sp>
      <p:grpSp>
        <p:nvGrpSpPr>
          <p:cNvPr id="56" name="Group 56"/>
          <p:cNvGrpSpPr/>
          <p:nvPr/>
        </p:nvGrpSpPr>
        <p:grpSpPr>
          <a:xfrm>
            <a:off x="3951476" y="3611993"/>
            <a:ext cx="140977" cy="140977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4164341" y="3583418"/>
            <a:ext cx="135470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Nail Art &amp; Beauty Tips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5537708" y="2199538"/>
            <a:ext cx="140977" cy="140977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3" name="TextBox 63"/>
          <p:cNvSpPr txBox="1"/>
          <p:nvPr/>
        </p:nvSpPr>
        <p:spPr>
          <a:xfrm>
            <a:off x="5750573" y="2170963"/>
            <a:ext cx="1244587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Blogging Tips &amp; Pinterest Marketing Strategies</a:t>
            </a:r>
          </a:p>
        </p:txBody>
      </p:sp>
      <p:grpSp>
        <p:nvGrpSpPr>
          <p:cNvPr id="64" name="Group 64"/>
          <p:cNvGrpSpPr/>
          <p:nvPr/>
        </p:nvGrpSpPr>
        <p:grpSpPr>
          <a:xfrm>
            <a:off x="5537708" y="2708396"/>
            <a:ext cx="140977" cy="140977"/>
            <a:chOff x="0" y="0"/>
            <a:chExt cx="812800" cy="812800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7" name="TextBox 67"/>
          <p:cNvSpPr txBox="1"/>
          <p:nvPr/>
        </p:nvSpPr>
        <p:spPr>
          <a:xfrm>
            <a:off x="5750573" y="2679821"/>
            <a:ext cx="1244587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Small Space Organization &amp; Storage Hacks</a:t>
            </a:r>
          </a:p>
        </p:txBody>
      </p:sp>
      <p:grpSp>
        <p:nvGrpSpPr>
          <p:cNvPr id="68" name="Group 68"/>
          <p:cNvGrpSpPr/>
          <p:nvPr/>
        </p:nvGrpSpPr>
        <p:grpSpPr>
          <a:xfrm>
            <a:off x="5537708" y="3254496"/>
            <a:ext cx="140977" cy="140977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1" name="TextBox 71"/>
          <p:cNvSpPr txBox="1"/>
          <p:nvPr/>
        </p:nvSpPr>
        <p:spPr>
          <a:xfrm>
            <a:off x="5750573" y="3225921"/>
            <a:ext cx="1292323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Gardening Tips (especially urban or balcony gardens)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PINTEREST PINNING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0932" y="2229210"/>
          <a:ext cx="5940062" cy="6925582"/>
        </p:xfrm>
        <a:graphic>
          <a:graphicData uri="http://schemas.openxmlformats.org/drawingml/2006/table">
            <a:tbl>
              <a:tblPr/>
              <a:tblGrid>
                <a:gridCol w="57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4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5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94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0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2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542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 IDEA(S)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NEEDED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BOARD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2970" y="196674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86200" y="1966745"/>
            <a:ext cx="515764" cy="1746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PINTEREST PINNING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0932" y="2229210"/>
          <a:ext cx="5940062" cy="6925582"/>
        </p:xfrm>
        <a:graphic>
          <a:graphicData uri="http://schemas.openxmlformats.org/drawingml/2006/table">
            <a:tbl>
              <a:tblPr/>
              <a:tblGrid>
                <a:gridCol w="57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4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5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94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0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2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542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 IDEA(S)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NEEDED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BOARD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2970" y="196674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86200" y="1966745"/>
            <a:ext cx="515764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AutoShape 3"/>
          <p:cNvSpPr/>
          <p:nvPr/>
        </p:nvSpPr>
        <p:spPr>
          <a:xfrm>
            <a:off x="904340" y="2113577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904340" y="243552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904340" y="275937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904340" y="311359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04340" y="346601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8"/>
          <p:cNvGrpSpPr/>
          <p:nvPr/>
        </p:nvGrpSpPr>
        <p:grpSpPr>
          <a:xfrm>
            <a:off x="904340" y="2526958"/>
            <a:ext cx="140977" cy="140977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04340" y="2853507"/>
            <a:ext cx="140977" cy="140977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04340" y="3219315"/>
            <a:ext cx="140977" cy="140977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3886200" y="2517676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2"/>
                </a:lnTo>
                <a:lnTo>
                  <a:pt x="0" y="1595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Freeform 18"/>
          <p:cNvSpPr/>
          <p:nvPr/>
        </p:nvSpPr>
        <p:spPr>
          <a:xfrm>
            <a:off x="3886200" y="2856710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886200" y="3210032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0" name="Group 20"/>
          <p:cNvGrpSpPr/>
          <p:nvPr/>
        </p:nvGrpSpPr>
        <p:grpSpPr>
          <a:xfrm>
            <a:off x="904340" y="3604129"/>
            <a:ext cx="4072310" cy="1034009"/>
            <a:chOff x="0" y="0"/>
            <a:chExt cx="1419542" cy="36043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419542" cy="360439"/>
            </a:xfrm>
            <a:custGeom>
              <a:avLst/>
              <a:gdLst/>
              <a:ahLst/>
              <a:cxnLst/>
              <a:rect l="l" t="t" r="r" b="b"/>
              <a:pathLst>
                <a:path w="1419542" h="360439">
                  <a:moveTo>
                    <a:pt x="0" y="0"/>
                  </a:moveTo>
                  <a:lnTo>
                    <a:pt x="1419542" y="0"/>
                  </a:lnTo>
                  <a:lnTo>
                    <a:pt x="1419542" y="360439"/>
                  </a:lnTo>
                  <a:lnTo>
                    <a:pt x="0" y="3604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19050"/>
              <a:ext cx="1419542" cy="3794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778455" y="1055686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FACEBOOK STRATEGY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904340" y="1901170"/>
            <a:ext cx="174236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904340" y="2151360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FACEBOOK GOALS THIS MONTH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3886200" y="2151360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5048093" y="3604129"/>
            <a:ext cx="1819967" cy="1034009"/>
            <a:chOff x="0" y="0"/>
            <a:chExt cx="634411" cy="360439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634411" cy="360439"/>
            </a:xfrm>
            <a:custGeom>
              <a:avLst/>
              <a:gdLst/>
              <a:ahLst/>
              <a:cxnLst/>
              <a:rect l="l" t="t" r="r" b="b"/>
              <a:pathLst>
                <a:path w="634411" h="360439">
                  <a:moveTo>
                    <a:pt x="0" y="0"/>
                  </a:moveTo>
                  <a:lnTo>
                    <a:pt x="634411" y="0"/>
                  </a:lnTo>
                  <a:lnTo>
                    <a:pt x="634411" y="360439"/>
                  </a:lnTo>
                  <a:lnTo>
                    <a:pt x="0" y="36043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19050"/>
              <a:ext cx="634411" cy="3794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904340" y="4638137"/>
            <a:ext cx="407231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FACEBOOK BANNER (820 X 312)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048093" y="4638137"/>
            <a:ext cx="181996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(170 X 170)</a:t>
            </a:r>
          </a:p>
        </p:txBody>
      </p:sp>
      <p:sp>
        <p:nvSpPr>
          <p:cNvPr id="32" name="AutoShape 32"/>
          <p:cNvSpPr/>
          <p:nvPr/>
        </p:nvSpPr>
        <p:spPr>
          <a:xfrm>
            <a:off x="904340" y="513947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3" name="TextBox 33"/>
          <p:cNvSpPr txBox="1"/>
          <p:nvPr/>
        </p:nvSpPr>
        <p:spPr>
          <a:xfrm>
            <a:off x="904340" y="4927062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BANNER TEXT TO READ:</a:t>
            </a:r>
          </a:p>
        </p:txBody>
      </p:sp>
      <p:sp>
        <p:nvSpPr>
          <p:cNvPr id="34" name="AutoShape 34"/>
          <p:cNvSpPr/>
          <p:nvPr/>
        </p:nvSpPr>
        <p:spPr>
          <a:xfrm>
            <a:off x="904340" y="590440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5" name="TextBox 35"/>
          <p:cNvSpPr txBox="1"/>
          <p:nvPr/>
        </p:nvSpPr>
        <p:spPr>
          <a:xfrm>
            <a:off x="904340" y="5149077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(101 CHARACTERS):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904340" y="594473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POST: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3886200" y="594473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POSTS NEEDED:</a:t>
            </a:r>
          </a:p>
        </p:txBody>
      </p:sp>
      <p:sp>
        <p:nvSpPr>
          <p:cNvPr id="38" name="AutoShape 38"/>
          <p:cNvSpPr/>
          <p:nvPr/>
        </p:nvSpPr>
        <p:spPr>
          <a:xfrm>
            <a:off x="904340" y="618825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9" name="TextBox 39"/>
          <p:cNvSpPr txBox="1"/>
          <p:nvPr/>
        </p:nvSpPr>
        <p:spPr>
          <a:xfrm>
            <a:off x="904340" y="623111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FOLLOWERS: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3886200" y="623111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INCREASE OVER LAST MONTH:</a:t>
            </a:r>
          </a:p>
        </p:txBody>
      </p:sp>
      <p:sp>
        <p:nvSpPr>
          <p:cNvPr id="41" name="AutoShape 41"/>
          <p:cNvSpPr/>
          <p:nvPr/>
        </p:nvSpPr>
        <p:spPr>
          <a:xfrm>
            <a:off x="904340" y="647209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2" name="TextBox 42"/>
          <p:cNvSpPr txBox="1"/>
          <p:nvPr/>
        </p:nvSpPr>
        <p:spPr>
          <a:xfrm>
            <a:off x="904340" y="649591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FACEBOOK GROUPS TO JOIN:</a:t>
            </a:r>
          </a:p>
        </p:txBody>
      </p:sp>
      <p:sp>
        <p:nvSpPr>
          <p:cNvPr id="43" name="AutoShape 43"/>
          <p:cNvSpPr/>
          <p:nvPr/>
        </p:nvSpPr>
        <p:spPr>
          <a:xfrm>
            <a:off x="904340" y="698359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4" name="AutoShape 44"/>
          <p:cNvSpPr/>
          <p:nvPr/>
        </p:nvSpPr>
        <p:spPr>
          <a:xfrm>
            <a:off x="904340" y="733781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5" name="AutoShape 45"/>
          <p:cNvSpPr/>
          <p:nvPr/>
        </p:nvSpPr>
        <p:spPr>
          <a:xfrm>
            <a:off x="904340" y="769024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6" name="Group 46"/>
          <p:cNvGrpSpPr/>
          <p:nvPr/>
        </p:nvGrpSpPr>
        <p:grpSpPr>
          <a:xfrm>
            <a:off x="904340" y="6751182"/>
            <a:ext cx="140977" cy="140977"/>
            <a:chOff x="0" y="0"/>
            <a:chExt cx="812800" cy="812800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904340" y="7077731"/>
            <a:ext cx="140977" cy="140977"/>
            <a:chOff x="0" y="0"/>
            <a:chExt cx="812800" cy="8128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904340" y="7443539"/>
            <a:ext cx="140977" cy="140977"/>
            <a:chOff x="0" y="0"/>
            <a:chExt cx="812800" cy="812800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3887415" y="6751182"/>
            <a:ext cx="140977" cy="140977"/>
            <a:chOff x="0" y="0"/>
            <a:chExt cx="812800" cy="812800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8" name="Group 58"/>
          <p:cNvGrpSpPr/>
          <p:nvPr/>
        </p:nvGrpSpPr>
        <p:grpSpPr>
          <a:xfrm>
            <a:off x="3887415" y="7077731"/>
            <a:ext cx="140977" cy="140977"/>
            <a:chOff x="0" y="0"/>
            <a:chExt cx="812800" cy="812800"/>
          </a:xfrm>
        </p:grpSpPr>
        <p:sp>
          <p:nvSpPr>
            <p:cNvPr id="59" name="Freeform 5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TextBox 6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1" name="Group 61"/>
          <p:cNvGrpSpPr/>
          <p:nvPr/>
        </p:nvGrpSpPr>
        <p:grpSpPr>
          <a:xfrm>
            <a:off x="3887415" y="7443539"/>
            <a:ext cx="140977" cy="140977"/>
            <a:chOff x="0" y="0"/>
            <a:chExt cx="812800" cy="812800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TextBox 6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4" name="TextBox 64"/>
          <p:cNvSpPr txBox="1"/>
          <p:nvPr/>
        </p:nvSpPr>
        <p:spPr>
          <a:xfrm>
            <a:off x="904340" y="7742627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POPULAR FACEBOOK PROFILES TO FOLLOW:</a:t>
            </a:r>
          </a:p>
        </p:txBody>
      </p:sp>
      <p:sp>
        <p:nvSpPr>
          <p:cNvPr id="65" name="AutoShape 65"/>
          <p:cNvSpPr/>
          <p:nvPr/>
        </p:nvSpPr>
        <p:spPr>
          <a:xfrm>
            <a:off x="904340" y="826841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6" name="AutoShape 66"/>
          <p:cNvSpPr/>
          <p:nvPr/>
        </p:nvSpPr>
        <p:spPr>
          <a:xfrm>
            <a:off x="904340" y="862263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7" name="AutoShape 67"/>
          <p:cNvSpPr/>
          <p:nvPr/>
        </p:nvSpPr>
        <p:spPr>
          <a:xfrm>
            <a:off x="904340" y="897505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68" name="Group 68"/>
          <p:cNvGrpSpPr/>
          <p:nvPr/>
        </p:nvGrpSpPr>
        <p:grpSpPr>
          <a:xfrm>
            <a:off x="904340" y="8035997"/>
            <a:ext cx="140977" cy="140977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904340" y="8362546"/>
            <a:ext cx="140977" cy="140977"/>
            <a:chOff x="0" y="0"/>
            <a:chExt cx="812800" cy="812800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904340" y="8728354"/>
            <a:ext cx="140977" cy="140977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3887415" y="8035997"/>
            <a:ext cx="140977" cy="140977"/>
            <a:chOff x="0" y="0"/>
            <a:chExt cx="812800" cy="812800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Box 7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3887415" y="8362546"/>
            <a:ext cx="140977" cy="140977"/>
            <a:chOff x="0" y="0"/>
            <a:chExt cx="812800" cy="812800"/>
          </a:xfrm>
        </p:grpSpPr>
        <p:sp>
          <p:nvSpPr>
            <p:cNvPr id="81" name="Freeform 8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TextBox 8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3887415" y="8728354"/>
            <a:ext cx="140977" cy="140977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925626" y="2194466"/>
            <a:ext cx="140977" cy="140977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925626" y="2421369"/>
            <a:ext cx="140977" cy="140977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25626" y="2653144"/>
            <a:ext cx="140977" cy="140977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25626" y="2884918"/>
            <a:ext cx="140977" cy="140977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25626" y="3126218"/>
            <a:ext cx="140977" cy="140977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2447275" y="2199538"/>
            <a:ext cx="140977" cy="140977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447275" y="2426441"/>
            <a:ext cx="140977" cy="140977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2447275" y="2658216"/>
            <a:ext cx="140977" cy="140977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2447275" y="2889991"/>
            <a:ext cx="140977" cy="140977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2447275" y="3131291"/>
            <a:ext cx="140977" cy="140977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4144117" y="2204611"/>
            <a:ext cx="140977" cy="140977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4356982" y="2170963"/>
            <a:ext cx="141730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Tips &amp; Hacks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4144117" y="2431514"/>
            <a:ext cx="140977" cy="140977"/>
            <a:chOff x="0" y="0"/>
            <a:chExt cx="812800" cy="812800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0" name="TextBox 40"/>
          <p:cNvSpPr txBox="1"/>
          <p:nvPr/>
        </p:nvSpPr>
        <p:spPr>
          <a:xfrm>
            <a:off x="4356982" y="2397866"/>
            <a:ext cx="141730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Trending Topics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4144117" y="2663288"/>
            <a:ext cx="140977" cy="140977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4" name="TextBox 44"/>
          <p:cNvSpPr txBox="1"/>
          <p:nvPr/>
        </p:nvSpPr>
        <p:spPr>
          <a:xfrm>
            <a:off x="4356982" y="2629641"/>
            <a:ext cx="141730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Interactive Stories</a:t>
            </a:r>
          </a:p>
        </p:txBody>
      </p:sp>
      <p:grpSp>
        <p:nvGrpSpPr>
          <p:cNvPr id="45" name="Group 45"/>
          <p:cNvGrpSpPr/>
          <p:nvPr/>
        </p:nvGrpSpPr>
        <p:grpSpPr>
          <a:xfrm>
            <a:off x="4144117" y="2895063"/>
            <a:ext cx="140977" cy="140977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4356982" y="2861416"/>
            <a:ext cx="141730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Countdowns</a:t>
            </a:r>
          </a:p>
        </p:txBody>
      </p:sp>
      <p:grpSp>
        <p:nvGrpSpPr>
          <p:cNvPr id="49" name="Group 49"/>
          <p:cNvGrpSpPr/>
          <p:nvPr/>
        </p:nvGrpSpPr>
        <p:grpSpPr>
          <a:xfrm>
            <a:off x="4144117" y="3136363"/>
            <a:ext cx="140977" cy="140977"/>
            <a:chOff x="0" y="0"/>
            <a:chExt cx="812800" cy="8128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2" name="TextBox 52"/>
          <p:cNvSpPr txBox="1"/>
          <p:nvPr/>
        </p:nvSpPr>
        <p:spPr>
          <a:xfrm>
            <a:off x="4356982" y="3102716"/>
            <a:ext cx="141730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User-Generated Content (UGC)</a:t>
            </a:r>
          </a:p>
        </p:txBody>
      </p:sp>
      <p:grpSp>
        <p:nvGrpSpPr>
          <p:cNvPr id="53" name="Group 53"/>
          <p:cNvGrpSpPr/>
          <p:nvPr/>
        </p:nvGrpSpPr>
        <p:grpSpPr>
          <a:xfrm>
            <a:off x="5610070" y="2209683"/>
            <a:ext cx="140977" cy="140977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5610070" y="2436586"/>
            <a:ext cx="140977" cy="140977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5610070" y="2668361"/>
            <a:ext cx="140977" cy="140977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5610070" y="2900136"/>
            <a:ext cx="140977" cy="140977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5610070" y="3141436"/>
            <a:ext cx="140977" cy="140977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aphicFrame>
        <p:nvGraphicFramePr>
          <p:cNvPr id="68" name="Table 68"/>
          <p:cNvGraphicFramePr>
            <a:graphicFrameLocks noGrp="1"/>
          </p:cNvGraphicFramePr>
          <p:nvPr/>
        </p:nvGraphicFramePr>
        <p:xfrm>
          <a:off x="925626" y="4082029"/>
          <a:ext cx="5902269" cy="5064421"/>
        </p:xfrm>
        <a:graphic>
          <a:graphicData uri="http://schemas.openxmlformats.org/drawingml/2006/table">
            <a:tbl>
              <a:tblPr/>
              <a:tblGrid>
                <a:gridCol w="1485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15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57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2439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INSPIRATION</a:t>
                      </a: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IDEAS</a:t>
                      </a: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820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MAJOR EVENTS</a:t>
                      </a: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2820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HOLIDAYS</a:t>
                      </a: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5351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SEASONAL ACTIVITIES</a:t>
                      </a: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2820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NATIONAL DAYS</a:t>
                      </a: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5351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MOVIE / MUSIC / TV PREMIERS</a:t>
                      </a: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2820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BUSINESS-RELATED</a:t>
                      </a: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57150" marR="57150" marT="57150" marB="571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9" name="TextBox 69"/>
          <p:cNvSpPr txBox="1"/>
          <p:nvPr/>
        </p:nvSpPr>
        <p:spPr>
          <a:xfrm>
            <a:off x="777240" y="1083830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FACEBOOK CONTENT PLANNER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777240" y="1674861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FACEBOOK CONTENT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138491" y="2160819"/>
            <a:ext cx="12380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Short Reels/Videos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1138491" y="2387721"/>
            <a:ext cx="1123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Live Videos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1138491" y="2619496"/>
            <a:ext cx="102851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Memes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1138491" y="2851271"/>
            <a:ext cx="102851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Polls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1138491" y="3092571"/>
            <a:ext cx="91707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Infographics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2660140" y="2165891"/>
            <a:ext cx="141730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Motivational Quotes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2660140" y="2392794"/>
            <a:ext cx="141730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Before &amp; After Photos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2660140" y="2624569"/>
            <a:ext cx="141730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Giveaways/Contests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2660140" y="2856343"/>
            <a:ext cx="141730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Behind-the-Scenes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2660140" y="3097643"/>
            <a:ext cx="141730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Customer Testimonials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5822935" y="2176036"/>
            <a:ext cx="117222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Milestones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5822935" y="2402939"/>
            <a:ext cx="117222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Personal Stories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5822935" y="2634713"/>
            <a:ext cx="117222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a Question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5822935" y="2866488"/>
            <a:ext cx="117222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Carousel Posts</a:t>
            </a:r>
          </a:p>
        </p:txBody>
      </p:sp>
      <p:sp>
        <p:nvSpPr>
          <p:cNvPr id="85" name="TextBox 85"/>
          <p:cNvSpPr txBox="1"/>
          <p:nvPr/>
        </p:nvSpPr>
        <p:spPr>
          <a:xfrm>
            <a:off x="5822935" y="3107788"/>
            <a:ext cx="821280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Flashbacks/Throwbacks (#TBT)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925626" y="379310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4034622" y="3793105"/>
            <a:ext cx="537378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FACEBOOK POST PLANNER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02970" y="2228388"/>
          <a:ext cx="5975984" cy="6925582"/>
        </p:xfrm>
        <a:graphic>
          <a:graphicData uri="http://schemas.openxmlformats.org/drawingml/2006/table">
            <a:tbl>
              <a:tblPr/>
              <a:tblGrid>
                <a:gridCol w="548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9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93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3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69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542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PHOTO, VIDEO OR LIVE VIDEO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BOOST POST?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2970" y="196674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86200" y="1966745"/>
            <a:ext cx="515764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FACEBOOK POST PLANNER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0932" y="2229210"/>
          <a:ext cx="5940062" cy="6925582"/>
        </p:xfrm>
        <a:graphic>
          <a:graphicData uri="http://schemas.openxmlformats.org/drawingml/2006/table">
            <a:tbl>
              <a:tblPr/>
              <a:tblGrid>
                <a:gridCol w="57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5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8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26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542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PHOTO, VIDEO OR LIVE VIDEO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BOOST POST?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2970" y="196674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86200" y="1966745"/>
            <a:ext cx="515764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YOUTUBE STRATEGY</a:t>
            </a:r>
          </a:p>
        </p:txBody>
      </p:sp>
      <p:sp>
        <p:nvSpPr>
          <p:cNvPr id="4" name="AutoShape 4"/>
          <p:cNvSpPr/>
          <p:nvPr/>
        </p:nvSpPr>
        <p:spPr>
          <a:xfrm>
            <a:off x="904340" y="2113577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904340" y="1901170"/>
            <a:ext cx="174236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AutoShape 6"/>
          <p:cNvSpPr/>
          <p:nvPr/>
        </p:nvSpPr>
        <p:spPr>
          <a:xfrm>
            <a:off x="904340" y="243552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04340" y="275937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AutoShape 8"/>
          <p:cNvSpPr/>
          <p:nvPr/>
        </p:nvSpPr>
        <p:spPr>
          <a:xfrm>
            <a:off x="904340" y="311359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04340" y="2526958"/>
            <a:ext cx="140977" cy="140977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04340" y="2853507"/>
            <a:ext cx="140977" cy="140977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04340" y="3219315"/>
            <a:ext cx="140977" cy="140977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3886200" y="2517676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2"/>
                </a:lnTo>
                <a:lnTo>
                  <a:pt x="0" y="1595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886200" y="2856710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3886200" y="3210032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904340" y="217517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YOUTUBE GOALS THIS MONTH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886200" y="217517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904340" y="3604129"/>
            <a:ext cx="4072310" cy="1274674"/>
            <a:chOff x="0" y="0"/>
            <a:chExt cx="1419542" cy="444331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419542" cy="444331"/>
            </a:xfrm>
            <a:custGeom>
              <a:avLst/>
              <a:gdLst/>
              <a:ahLst/>
              <a:cxnLst/>
              <a:rect l="l" t="t" r="r" b="b"/>
              <a:pathLst>
                <a:path w="1419542" h="444331">
                  <a:moveTo>
                    <a:pt x="0" y="0"/>
                  </a:moveTo>
                  <a:lnTo>
                    <a:pt x="1419542" y="0"/>
                  </a:lnTo>
                  <a:lnTo>
                    <a:pt x="1419542" y="444331"/>
                  </a:lnTo>
                  <a:lnTo>
                    <a:pt x="0" y="4443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19050"/>
              <a:ext cx="1419542" cy="4633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5048093" y="3604129"/>
            <a:ext cx="1819967" cy="1274674"/>
            <a:chOff x="0" y="0"/>
            <a:chExt cx="634411" cy="444331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634411" cy="444331"/>
            </a:xfrm>
            <a:custGeom>
              <a:avLst/>
              <a:gdLst/>
              <a:ahLst/>
              <a:cxnLst/>
              <a:rect l="l" t="t" r="r" b="b"/>
              <a:pathLst>
                <a:path w="634411" h="444331">
                  <a:moveTo>
                    <a:pt x="0" y="0"/>
                  </a:moveTo>
                  <a:lnTo>
                    <a:pt x="634411" y="0"/>
                  </a:lnTo>
                  <a:lnTo>
                    <a:pt x="634411" y="444331"/>
                  </a:lnTo>
                  <a:lnTo>
                    <a:pt x="0" y="4443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19050"/>
              <a:ext cx="634411" cy="4633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904340" y="4916903"/>
            <a:ext cx="407231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YOUTUBE BANNER (2560 X 1440)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5048093" y="4916903"/>
            <a:ext cx="181996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(800 X 800)</a:t>
            </a:r>
          </a:p>
        </p:txBody>
      </p:sp>
      <p:sp>
        <p:nvSpPr>
          <p:cNvPr id="31" name="AutoShape 31"/>
          <p:cNvSpPr/>
          <p:nvPr/>
        </p:nvSpPr>
        <p:spPr>
          <a:xfrm>
            <a:off x="904340" y="346601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" name="AutoShape 32"/>
          <p:cNvSpPr/>
          <p:nvPr/>
        </p:nvSpPr>
        <p:spPr>
          <a:xfrm>
            <a:off x="904340" y="518201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3" name="AutoShape 33"/>
          <p:cNvSpPr/>
          <p:nvPr/>
        </p:nvSpPr>
        <p:spPr>
          <a:xfrm>
            <a:off x="904340" y="613300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Box 34"/>
          <p:cNvSpPr txBox="1"/>
          <p:nvPr/>
        </p:nvSpPr>
        <p:spPr>
          <a:xfrm>
            <a:off x="904340" y="5191622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(101 CHARACTERS):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04340" y="617333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POST: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3886200" y="617333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POSTS NEEDED:</a:t>
            </a:r>
          </a:p>
        </p:txBody>
      </p:sp>
      <p:sp>
        <p:nvSpPr>
          <p:cNvPr id="37" name="AutoShape 37"/>
          <p:cNvSpPr/>
          <p:nvPr/>
        </p:nvSpPr>
        <p:spPr>
          <a:xfrm>
            <a:off x="904340" y="641685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904340" y="645971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SUBSCRIBERS: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3886200" y="645971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WELCOME VIDEO:</a:t>
            </a:r>
          </a:p>
        </p:txBody>
      </p:sp>
      <p:sp>
        <p:nvSpPr>
          <p:cNvPr id="40" name="AutoShape 40"/>
          <p:cNvSpPr/>
          <p:nvPr/>
        </p:nvSpPr>
        <p:spPr>
          <a:xfrm>
            <a:off x="904340" y="670069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1" name="TextBox 41"/>
          <p:cNvSpPr txBox="1"/>
          <p:nvPr/>
        </p:nvSpPr>
        <p:spPr>
          <a:xfrm>
            <a:off x="904340" y="672451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PLAYLIST IDEAS: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04340" y="721219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AutoShape 43"/>
          <p:cNvSpPr/>
          <p:nvPr/>
        </p:nvSpPr>
        <p:spPr>
          <a:xfrm>
            <a:off x="904340" y="756641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4" name="Group 44"/>
          <p:cNvGrpSpPr/>
          <p:nvPr/>
        </p:nvGrpSpPr>
        <p:grpSpPr>
          <a:xfrm>
            <a:off x="904340" y="6979782"/>
            <a:ext cx="140977" cy="140977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04340" y="7306331"/>
            <a:ext cx="140977" cy="140977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3887415" y="6979782"/>
            <a:ext cx="140977" cy="140977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3887415" y="7306331"/>
            <a:ext cx="140977" cy="140977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904340" y="7609277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COMMUNITY IDEAS:</a:t>
            </a:r>
          </a:p>
        </p:txBody>
      </p:sp>
      <p:sp>
        <p:nvSpPr>
          <p:cNvPr id="57" name="AutoShape 57"/>
          <p:cNvSpPr/>
          <p:nvPr/>
        </p:nvSpPr>
        <p:spPr>
          <a:xfrm>
            <a:off x="905555" y="807346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" name="AutoShape 58"/>
          <p:cNvSpPr/>
          <p:nvPr/>
        </p:nvSpPr>
        <p:spPr>
          <a:xfrm>
            <a:off x="905555" y="842768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59" name="Group 59"/>
          <p:cNvGrpSpPr/>
          <p:nvPr/>
        </p:nvGrpSpPr>
        <p:grpSpPr>
          <a:xfrm>
            <a:off x="905555" y="7841052"/>
            <a:ext cx="140977" cy="140977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905555" y="8167601"/>
            <a:ext cx="140977" cy="140977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3888630" y="7841052"/>
            <a:ext cx="140977" cy="140977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3888630" y="8167601"/>
            <a:ext cx="140977" cy="140977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1" name="TextBox 71"/>
          <p:cNvSpPr txBox="1"/>
          <p:nvPr/>
        </p:nvSpPr>
        <p:spPr>
          <a:xfrm>
            <a:off x="906163" y="8489598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CHANNELS:</a:t>
            </a:r>
          </a:p>
        </p:txBody>
      </p:sp>
      <p:sp>
        <p:nvSpPr>
          <p:cNvPr id="72" name="AutoShape 72"/>
          <p:cNvSpPr/>
          <p:nvPr/>
        </p:nvSpPr>
        <p:spPr>
          <a:xfrm>
            <a:off x="907378" y="895378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3" name="AutoShape 73"/>
          <p:cNvSpPr/>
          <p:nvPr/>
        </p:nvSpPr>
        <p:spPr>
          <a:xfrm>
            <a:off x="907378" y="924128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4" name="Group 74"/>
          <p:cNvGrpSpPr/>
          <p:nvPr/>
        </p:nvGrpSpPr>
        <p:grpSpPr>
          <a:xfrm>
            <a:off x="907378" y="8721372"/>
            <a:ext cx="140977" cy="140977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907378" y="9047921"/>
            <a:ext cx="140977" cy="140977"/>
            <a:chOff x="0" y="0"/>
            <a:chExt cx="812800" cy="812800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Box 7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3890453" y="8721372"/>
            <a:ext cx="140977" cy="140977"/>
            <a:chOff x="0" y="0"/>
            <a:chExt cx="812800" cy="812800"/>
          </a:xfrm>
        </p:grpSpPr>
        <p:sp>
          <p:nvSpPr>
            <p:cNvPr id="81" name="Freeform 8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TextBox 8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3890453" y="9047921"/>
            <a:ext cx="140977" cy="140977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3" name="Table 3"/>
          <p:cNvGraphicFramePr>
            <a:graphicFrameLocks noGrp="1"/>
          </p:cNvGraphicFramePr>
          <p:nvPr/>
        </p:nvGraphicFramePr>
        <p:xfrm>
          <a:off x="898402" y="2106332"/>
          <a:ext cx="5975596" cy="7010401"/>
        </p:xfrm>
        <a:graphic>
          <a:graphicData uri="http://schemas.openxmlformats.org/drawingml/2006/table">
            <a:tbl>
              <a:tblPr/>
              <a:tblGrid>
                <a:gridCol w="902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2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8688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Sunday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#SelfCareSunday #SundayFunday #SoulfulSunday #SundayVibes #SundayInspo #SundayBest #SundayMood #SundayFundayVibes #SlowDownSunday #SundayReset #SimpleSunday #SundayRoutine #SundayStyle #SundayMotivation #SereneSunday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0605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Monday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#MondayMotivation #MindsetMonday #MondayMood #MakeItHappenMonday #MondayMantra #MondayInspiration #MotivationMonday #MondayBlues #MondayThoughts #ManifestationMonday #MondayGoals #MondayEnergy #StartStrong #MondayReset #MondayMindset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688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Tuesday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#TipTuesday #TransformationTuesday #TakeActionTuesday #TuesdayVibes #TuesdayTips #TechTuesday #TravelTuesday #TuesdayThoughts #TastyTuesday #TryItTuesday #TutorialTuesday #TuesdayTalks #TuesdayTreat #TruthfulTuesday #TrendingTuesday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2522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Wednesday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#WellnessWednesday #WisdomWednesday #WorkoutWednesday #WomanCrushWednesday (#WCW) #WednesdayMotivation #WednesdayVibes #WinningWednesday #WanderlustWednesday #WorkItWednesday #WednesdayInspo #WednesdayThoughts #MidweekMotivation #WednesdayGoals #WakeUpWednesday #WealthWednesday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0605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Thursday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#ThrowbackThursday (#TBT) #ThankfulThursday #ThriveThursday #ThursdayThoughts #ThursdayVibes #TBT #ThursdayInspiration #ThemedThursday #ThursdayMotivation #TransformationThursday #ThursdayFeels #ThursdayGrind #ThoughtfulThursday #ThirstyThursday #ThursdayFocus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688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Friday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#FeelGoodFriday #FridayFavorites #FridayVibes #FollowFriday (#FF) #FridayFeels #FridayFun #FashionFriday #FoodieFriday #FridayInspo #FridayFitness #FridayMood #FreedomFriday #FridayFocus #FriYay #FinallyFriday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50605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Saturday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#SmallBusinessSaturday #SocialSaturday #ShoutoutSaturday #SaturdayVibes #SelfCareSaturday #WeekendVibes #SaturdayStyle #SaturdayThoughts #SaturdayMood #Saturyay #Caturday (for pet/lifestyle brands) #SaturdayMotivation #WeekendWarrior #SaturdaysAreFor… #SleepInSaturday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Box 4"/>
          <p:cNvSpPr txBox="1"/>
          <p:nvPr/>
        </p:nvSpPr>
        <p:spPr>
          <a:xfrm>
            <a:off x="777240" y="1547985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WEEKLY HASHTAGS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77240" y="105683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HASHTAG PLANNER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YOUTUBE CONTENT PLANNER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08651" y="1983072"/>
            <a:ext cx="140977" cy="140977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aphicFrame>
        <p:nvGraphicFramePr>
          <p:cNvPr id="7" name="Table 7"/>
          <p:cNvGraphicFramePr>
            <a:graphicFrameLocks noGrp="1"/>
          </p:cNvGraphicFramePr>
          <p:nvPr/>
        </p:nvGraphicFramePr>
        <p:xfrm>
          <a:off x="839378" y="4271087"/>
          <a:ext cx="6103170" cy="3676644"/>
        </p:xfrm>
        <a:graphic>
          <a:graphicData uri="http://schemas.openxmlformats.org/drawingml/2006/table">
            <a:tbl>
              <a:tblPr/>
              <a:tblGrid>
                <a:gridCol w="2075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6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10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6387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TYPE OF VIDEO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VIDEO IDEAS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38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TextBox 8"/>
          <p:cNvSpPr txBox="1"/>
          <p:nvPr/>
        </p:nvSpPr>
        <p:spPr>
          <a:xfrm>
            <a:off x="777240" y="1561439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YOUTUBE VIDEOS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1516" y="1949424"/>
            <a:ext cx="1164793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How-To Tutorials (e.g., “How to Edit Photos Like a Pro”)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39378" y="4003649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808651" y="2529171"/>
            <a:ext cx="140977" cy="140977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021516" y="2495524"/>
            <a:ext cx="13246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Day in the Life Vlogs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808651" y="2751421"/>
            <a:ext cx="140977" cy="140977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021516" y="2717774"/>
            <a:ext cx="1164793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Unboxings &amp; First Impressions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808651" y="3135596"/>
            <a:ext cx="140977" cy="140977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021516" y="3101949"/>
            <a:ext cx="1164793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Product Reviews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808651" y="3357846"/>
            <a:ext cx="140977" cy="140977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1021515" y="3324199"/>
            <a:ext cx="1535243" cy="5321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Challenge Videos (e.g., “I Tried Waking Up at 5AM for a Week”)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2472394" y="1993216"/>
            <a:ext cx="140977" cy="140977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2685259" y="1959569"/>
            <a:ext cx="1164793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Hauls (Fashion, Beauty, Tech, etc.)</a:t>
            </a:r>
          </a:p>
        </p:txBody>
      </p:sp>
      <p:grpSp>
        <p:nvGrpSpPr>
          <p:cNvPr id="31" name="Group 31"/>
          <p:cNvGrpSpPr/>
          <p:nvPr/>
        </p:nvGrpSpPr>
        <p:grpSpPr>
          <a:xfrm>
            <a:off x="2472394" y="2386916"/>
            <a:ext cx="140977" cy="140977"/>
            <a:chOff x="0" y="0"/>
            <a:chExt cx="812800" cy="8128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4" name="TextBox 34"/>
          <p:cNvSpPr txBox="1"/>
          <p:nvPr/>
        </p:nvSpPr>
        <p:spPr>
          <a:xfrm>
            <a:off x="2685259" y="2353269"/>
            <a:ext cx="129100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Room/House Tours</a:t>
            </a:r>
          </a:p>
        </p:txBody>
      </p:sp>
      <p:grpSp>
        <p:nvGrpSpPr>
          <p:cNvPr id="35" name="Group 35"/>
          <p:cNvGrpSpPr/>
          <p:nvPr/>
        </p:nvGrpSpPr>
        <p:grpSpPr>
          <a:xfrm>
            <a:off x="2472394" y="2602196"/>
            <a:ext cx="140977" cy="140977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8" name="TextBox 38"/>
          <p:cNvSpPr txBox="1"/>
          <p:nvPr/>
        </p:nvSpPr>
        <p:spPr>
          <a:xfrm>
            <a:off x="2685259" y="2568549"/>
            <a:ext cx="148453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Top 10 Lists or Rankings</a:t>
            </a:r>
          </a:p>
        </p:txBody>
      </p:sp>
      <p:grpSp>
        <p:nvGrpSpPr>
          <p:cNvPr id="39" name="Group 39"/>
          <p:cNvGrpSpPr/>
          <p:nvPr/>
        </p:nvGrpSpPr>
        <p:grpSpPr>
          <a:xfrm>
            <a:off x="2472394" y="2814921"/>
            <a:ext cx="140977" cy="140977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2" name="TextBox 42"/>
          <p:cNvSpPr txBox="1"/>
          <p:nvPr/>
        </p:nvSpPr>
        <p:spPr>
          <a:xfrm>
            <a:off x="2685259" y="2781274"/>
            <a:ext cx="148453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Reaction Videos</a:t>
            </a:r>
          </a:p>
        </p:txBody>
      </p:sp>
      <p:grpSp>
        <p:nvGrpSpPr>
          <p:cNvPr id="43" name="Group 43"/>
          <p:cNvGrpSpPr/>
          <p:nvPr/>
        </p:nvGrpSpPr>
        <p:grpSpPr>
          <a:xfrm>
            <a:off x="2482063" y="3030029"/>
            <a:ext cx="140977" cy="140977"/>
            <a:chOff x="0" y="0"/>
            <a:chExt cx="812800" cy="812800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6" name="TextBox 46"/>
          <p:cNvSpPr txBox="1"/>
          <p:nvPr/>
        </p:nvSpPr>
        <p:spPr>
          <a:xfrm>
            <a:off x="2694928" y="2996382"/>
            <a:ext cx="1349907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Q&amp;A / Get to Know Me Videos</a:t>
            </a:r>
          </a:p>
        </p:txBody>
      </p:sp>
      <p:grpSp>
        <p:nvGrpSpPr>
          <p:cNvPr id="47" name="Group 47"/>
          <p:cNvGrpSpPr/>
          <p:nvPr/>
        </p:nvGrpSpPr>
        <p:grpSpPr>
          <a:xfrm>
            <a:off x="2486270" y="3414204"/>
            <a:ext cx="140977" cy="140977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2699135" y="3380557"/>
            <a:ext cx="1349907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Skincare or Makeup Routines</a:t>
            </a:r>
          </a:p>
        </p:txBody>
      </p:sp>
      <p:grpSp>
        <p:nvGrpSpPr>
          <p:cNvPr id="51" name="Group 51"/>
          <p:cNvGrpSpPr/>
          <p:nvPr/>
        </p:nvGrpSpPr>
        <p:grpSpPr>
          <a:xfrm>
            <a:off x="4169794" y="1993216"/>
            <a:ext cx="140977" cy="140977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4" name="TextBox 54"/>
          <p:cNvSpPr txBox="1"/>
          <p:nvPr/>
        </p:nvSpPr>
        <p:spPr>
          <a:xfrm>
            <a:off x="4382659" y="1959569"/>
            <a:ext cx="140039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Study With Me / Productive Day Vlogs</a:t>
            </a:r>
          </a:p>
        </p:txBody>
      </p:sp>
      <p:grpSp>
        <p:nvGrpSpPr>
          <p:cNvPr id="55" name="Group 55"/>
          <p:cNvGrpSpPr/>
          <p:nvPr/>
        </p:nvGrpSpPr>
        <p:grpSpPr>
          <a:xfrm>
            <a:off x="4169794" y="2370422"/>
            <a:ext cx="140977" cy="140977"/>
            <a:chOff x="0" y="0"/>
            <a:chExt cx="812800" cy="812800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4382659" y="2336774"/>
            <a:ext cx="1459292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Transformation Videos (e.g., fitness, home, glow-up)</a:t>
            </a:r>
          </a:p>
        </p:txBody>
      </p:sp>
      <p:grpSp>
        <p:nvGrpSpPr>
          <p:cNvPr id="59" name="Group 59"/>
          <p:cNvGrpSpPr/>
          <p:nvPr/>
        </p:nvGrpSpPr>
        <p:grpSpPr>
          <a:xfrm>
            <a:off x="4169794" y="2916521"/>
            <a:ext cx="140977" cy="140977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2" name="TextBox 62"/>
          <p:cNvSpPr txBox="1"/>
          <p:nvPr/>
        </p:nvSpPr>
        <p:spPr>
          <a:xfrm>
            <a:off x="4382659" y="2882874"/>
            <a:ext cx="145929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Storytime Videos</a:t>
            </a:r>
          </a:p>
        </p:txBody>
      </p:sp>
      <p:grpSp>
        <p:nvGrpSpPr>
          <p:cNvPr id="63" name="Group 63"/>
          <p:cNvGrpSpPr/>
          <p:nvPr/>
        </p:nvGrpSpPr>
        <p:grpSpPr>
          <a:xfrm>
            <a:off x="4169794" y="3119721"/>
            <a:ext cx="140977" cy="140977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6" name="TextBox 66"/>
          <p:cNvSpPr txBox="1"/>
          <p:nvPr/>
        </p:nvSpPr>
        <p:spPr>
          <a:xfrm>
            <a:off x="4382659" y="3086074"/>
            <a:ext cx="145929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“What I Eat in a Day”</a:t>
            </a:r>
          </a:p>
        </p:txBody>
      </p:sp>
      <p:grpSp>
        <p:nvGrpSpPr>
          <p:cNvPr id="67" name="Group 67"/>
          <p:cNvGrpSpPr/>
          <p:nvPr/>
        </p:nvGrpSpPr>
        <p:grpSpPr>
          <a:xfrm>
            <a:off x="4169794" y="3322921"/>
            <a:ext cx="140977" cy="140977"/>
            <a:chOff x="0" y="0"/>
            <a:chExt cx="812800" cy="812800"/>
          </a:xfrm>
        </p:grpSpPr>
        <p:sp>
          <p:nvSpPr>
            <p:cNvPr id="68" name="Freeform 6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Box 6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0" name="TextBox 70"/>
          <p:cNvSpPr txBox="1"/>
          <p:nvPr/>
        </p:nvSpPr>
        <p:spPr>
          <a:xfrm>
            <a:off x="4382659" y="3289274"/>
            <a:ext cx="145929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Travel Vlogs</a:t>
            </a:r>
          </a:p>
        </p:txBody>
      </p:sp>
      <p:grpSp>
        <p:nvGrpSpPr>
          <p:cNvPr id="71" name="Group 71"/>
          <p:cNvGrpSpPr/>
          <p:nvPr/>
        </p:nvGrpSpPr>
        <p:grpSpPr>
          <a:xfrm>
            <a:off x="4169794" y="3526121"/>
            <a:ext cx="140977" cy="140977"/>
            <a:chOff x="0" y="0"/>
            <a:chExt cx="812800" cy="812800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4" name="TextBox 74"/>
          <p:cNvSpPr txBox="1"/>
          <p:nvPr/>
        </p:nvSpPr>
        <p:spPr>
          <a:xfrm>
            <a:off x="4382659" y="3492474"/>
            <a:ext cx="145929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Behind-the-Scenes Content</a:t>
            </a:r>
          </a:p>
        </p:txBody>
      </p:sp>
      <p:grpSp>
        <p:nvGrpSpPr>
          <p:cNvPr id="75" name="Group 75"/>
          <p:cNvGrpSpPr/>
          <p:nvPr/>
        </p:nvGrpSpPr>
        <p:grpSpPr>
          <a:xfrm>
            <a:off x="5859251" y="1993216"/>
            <a:ext cx="140977" cy="140977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8" name="TextBox 78"/>
          <p:cNvSpPr txBox="1"/>
          <p:nvPr/>
        </p:nvSpPr>
        <p:spPr>
          <a:xfrm>
            <a:off x="6072116" y="1959569"/>
            <a:ext cx="923044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Educational or Explainer Videos</a:t>
            </a:r>
          </a:p>
        </p:txBody>
      </p:sp>
      <p:grpSp>
        <p:nvGrpSpPr>
          <p:cNvPr id="79" name="Group 79"/>
          <p:cNvGrpSpPr/>
          <p:nvPr/>
        </p:nvGrpSpPr>
        <p:grpSpPr>
          <a:xfrm>
            <a:off x="5859251" y="2529171"/>
            <a:ext cx="140977" cy="140977"/>
            <a:chOff x="0" y="0"/>
            <a:chExt cx="812800" cy="812800"/>
          </a:xfrm>
        </p:grpSpPr>
        <p:sp>
          <p:nvSpPr>
            <p:cNvPr id="80" name="Freeform 8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Box 8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82" name="TextBox 82"/>
          <p:cNvSpPr txBox="1"/>
          <p:nvPr/>
        </p:nvSpPr>
        <p:spPr>
          <a:xfrm>
            <a:off x="6072116" y="2495524"/>
            <a:ext cx="923044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Funny Skits or Comedy Shorts</a:t>
            </a:r>
          </a:p>
        </p:txBody>
      </p:sp>
      <p:grpSp>
        <p:nvGrpSpPr>
          <p:cNvPr id="83" name="Group 83"/>
          <p:cNvGrpSpPr/>
          <p:nvPr/>
        </p:nvGrpSpPr>
        <p:grpSpPr>
          <a:xfrm>
            <a:off x="5859251" y="3078446"/>
            <a:ext cx="140977" cy="140977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86" name="TextBox 86"/>
          <p:cNvSpPr txBox="1"/>
          <p:nvPr/>
        </p:nvSpPr>
        <p:spPr>
          <a:xfrm>
            <a:off x="6072116" y="3044799"/>
            <a:ext cx="923044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Motivational or Self-Improvement Content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3886234" y="4003649"/>
            <a:ext cx="685765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777240" y="7985837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VIDEO CHECKLIST</a:t>
            </a:r>
          </a:p>
        </p:txBody>
      </p:sp>
      <p:grpSp>
        <p:nvGrpSpPr>
          <p:cNvPr id="89" name="Group 89"/>
          <p:cNvGrpSpPr/>
          <p:nvPr/>
        </p:nvGrpSpPr>
        <p:grpSpPr>
          <a:xfrm>
            <a:off x="839378" y="8407470"/>
            <a:ext cx="140977" cy="140977"/>
            <a:chOff x="0" y="0"/>
            <a:chExt cx="812800" cy="812800"/>
          </a:xfrm>
        </p:grpSpPr>
        <p:sp>
          <p:nvSpPr>
            <p:cNvPr id="90" name="Freeform 9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TextBox 9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92" name="TextBox 92"/>
          <p:cNvSpPr txBox="1"/>
          <p:nvPr/>
        </p:nvSpPr>
        <p:spPr>
          <a:xfrm>
            <a:off x="1052243" y="8373822"/>
            <a:ext cx="1164793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Clear Video Title</a:t>
            </a:r>
          </a:p>
        </p:txBody>
      </p:sp>
      <p:grpSp>
        <p:nvGrpSpPr>
          <p:cNvPr id="93" name="Group 93"/>
          <p:cNvGrpSpPr/>
          <p:nvPr/>
        </p:nvGrpSpPr>
        <p:grpSpPr>
          <a:xfrm>
            <a:off x="839378" y="8667820"/>
            <a:ext cx="140977" cy="140977"/>
            <a:chOff x="0" y="0"/>
            <a:chExt cx="812800" cy="812800"/>
          </a:xfrm>
        </p:grpSpPr>
        <p:sp>
          <p:nvSpPr>
            <p:cNvPr id="94" name="Freeform 9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TextBox 9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96" name="TextBox 96"/>
          <p:cNvSpPr txBox="1"/>
          <p:nvPr/>
        </p:nvSpPr>
        <p:spPr>
          <a:xfrm>
            <a:off x="1052243" y="8634172"/>
            <a:ext cx="150451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Compelling Thumbnail</a:t>
            </a:r>
          </a:p>
        </p:txBody>
      </p:sp>
      <p:grpSp>
        <p:nvGrpSpPr>
          <p:cNvPr id="97" name="Group 97"/>
          <p:cNvGrpSpPr/>
          <p:nvPr/>
        </p:nvGrpSpPr>
        <p:grpSpPr>
          <a:xfrm>
            <a:off x="839378" y="8928170"/>
            <a:ext cx="140977" cy="140977"/>
            <a:chOff x="0" y="0"/>
            <a:chExt cx="812800" cy="812800"/>
          </a:xfrm>
        </p:grpSpPr>
        <p:sp>
          <p:nvSpPr>
            <p:cNvPr id="98" name="Freeform 9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TextBox 9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00" name="TextBox 100"/>
          <p:cNvSpPr txBox="1"/>
          <p:nvPr/>
        </p:nvSpPr>
        <p:spPr>
          <a:xfrm>
            <a:off x="1052243" y="8894522"/>
            <a:ext cx="1420151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Strong Hook (First 10 Seconds)</a:t>
            </a:r>
          </a:p>
        </p:txBody>
      </p:sp>
      <p:grpSp>
        <p:nvGrpSpPr>
          <p:cNvPr id="101" name="Group 101"/>
          <p:cNvGrpSpPr/>
          <p:nvPr/>
        </p:nvGrpSpPr>
        <p:grpSpPr>
          <a:xfrm>
            <a:off x="2627247" y="8416995"/>
            <a:ext cx="140977" cy="140977"/>
            <a:chOff x="0" y="0"/>
            <a:chExt cx="812800" cy="812800"/>
          </a:xfrm>
        </p:grpSpPr>
        <p:sp>
          <p:nvSpPr>
            <p:cNvPr id="102" name="Freeform 10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TextBox 10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04" name="TextBox 104"/>
          <p:cNvSpPr txBox="1"/>
          <p:nvPr/>
        </p:nvSpPr>
        <p:spPr>
          <a:xfrm>
            <a:off x="2840112" y="8383347"/>
            <a:ext cx="1470659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Script or Outline Ready</a:t>
            </a:r>
          </a:p>
        </p:txBody>
      </p:sp>
      <p:grpSp>
        <p:nvGrpSpPr>
          <p:cNvPr id="105" name="Group 105"/>
          <p:cNvGrpSpPr/>
          <p:nvPr/>
        </p:nvGrpSpPr>
        <p:grpSpPr>
          <a:xfrm>
            <a:off x="2627247" y="8677345"/>
            <a:ext cx="140977" cy="140977"/>
            <a:chOff x="0" y="0"/>
            <a:chExt cx="812800" cy="812800"/>
          </a:xfrm>
        </p:grpSpPr>
        <p:sp>
          <p:nvSpPr>
            <p:cNvPr id="106" name="Freeform 10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TextBox 10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08" name="TextBox 108"/>
          <p:cNvSpPr txBox="1"/>
          <p:nvPr/>
        </p:nvSpPr>
        <p:spPr>
          <a:xfrm>
            <a:off x="2840112" y="8643697"/>
            <a:ext cx="1839213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Good Lighting &amp; Audio Setup</a:t>
            </a:r>
          </a:p>
        </p:txBody>
      </p:sp>
      <p:grpSp>
        <p:nvGrpSpPr>
          <p:cNvPr id="109" name="Group 109"/>
          <p:cNvGrpSpPr/>
          <p:nvPr/>
        </p:nvGrpSpPr>
        <p:grpSpPr>
          <a:xfrm>
            <a:off x="2627247" y="8937695"/>
            <a:ext cx="140977" cy="140977"/>
            <a:chOff x="0" y="0"/>
            <a:chExt cx="812800" cy="812800"/>
          </a:xfrm>
        </p:grpSpPr>
        <p:sp>
          <p:nvSpPr>
            <p:cNvPr id="110" name="Freeform 1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TextBox 1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12" name="TextBox 112"/>
          <p:cNvSpPr txBox="1"/>
          <p:nvPr/>
        </p:nvSpPr>
        <p:spPr>
          <a:xfrm>
            <a:off x="2840112" y="8904047"/>
            <a:ext cx="142015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Engagement Prompts</a:t>
            </a:r>
          </a:p>
        </p:txBody>
      </p:sp>
      <p:grpSp>
        <p:nvGrpSpPr>
          <p:cNvPr id="113" name="Group 113"/>
          <p:cNvGrpSpPr/>
          <p:nvPr/>
        </p:nvGrpSpPr>
        <p:grpSpPr>
          <a:xfrm>
            <a:off x="4746001" y="8420170"/>
            <a:ext cx="140977" cy="140977"/>
            <a:chOff x="0" y="0"/>
            <a:chExt cx="812800" cy="812800"/>
          </a:xfrm>
        </p:grpSpPr>
        <p:sp>
          <p:nvSpPr>
            <p:cNvPr id="114" name="Freeform 1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TextBox 11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16" name="TextBox 116"/>
          <p:cNvSpPr txBox="1"/>
          <p:nvPr/>
        </p:nvSpPr>
        <p:spPr>
          <a:xfrm>
            <a:off x="4958866" y="8386523"/>
            <a:ext cx="197415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Smooth Editing &amp; Pacing</a:t>
            </a:r>
          </a:p>
        </p:txBody>
      </p:sp>
      <p:grpSp>
        <p:nvGrpSpPr>
          <p:cNvPr id="117" name="Group 117"/>
          <p:cNvGrpSpPr/>
          <p:nvPr/>
        </p:nvGrpSpPr>
        <p:grpSpPr>
          <a:xfrm>
            <a:off x="4746001" y="8680520"/>
            <a:ext cx="140977" cy="140977"/>
            <a:chOff x="0" y="0"/>
            <a:chExt cx="812800" cy="812800"/>
          </a:xfrm>
        </p:grpSpPr>
        <p:sp>
          <p:nvSpPr>
            <p:cNvPr id="118" name="Freeform 1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TextBox 1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20" name="TextBox 120"/>
          <p:cNvSpPr txBox="1"/>
          <p:nvPr/>
        </p:nvSpPr>
        <p:spPr>
          <a:xfrm>
            <a:off x="4958866" y="8646872"/>
            <a:ext cx="1839213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End Screen &amp; Call-to-Action</a:t>
            </a:r>
          </a:p>
        </p:txBody>
      </p:sp>
      <p:grpSp>
        <p:nvGrpSpPr>
          <p:cNvPr id="121" name="Group 121"/>
          <p:cNvGrpSpPr/>
          <p:nvPr/>
        </p:nvGrpSpPr>
        <p:grpSpPr>
          <a:xfrm>
            <a:off x="4746001" y="8940870"/>
            <a:ext cx="140977" cy="140977"/>
            <a:chOff x="0" y="0"/>
            <a:chExt cx="812800" cy="812800"/>
          </a:xfrm>
        </p:grpSpPr>
        <p:sp>
          <p:nvSpPr>
            <p:cNvPr id="122" name="Freeform 1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TextBox 12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24" name="TextBox 124"/>
          <p:cNvSpPr txBox="1"/>
          <p:nvPr/>
        </p:nvSpPr>
        <p:spPr>
          <a:xfrm>
            <a:off x="4958866" y="8907222"/>
            <a:ext cx="157477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SEO-Optimized Description &amp; Tags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YOUTUBE POSTING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0932" y="2229210"/>
          <a:ext cx="5957176" cy="6868040"/>
        </p:xfrm>
        <a:graphic>
          <a:graphicData uri="http://schemas.openxmlformats.org/drawingml/2006/table">
            <a:tbl>
              <a:tblPr/>
              <a:tblGrid>
                <a:gridCol w="629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1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33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52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847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VIDEO IDEA(S)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DESCRIPTION SHOULD MENTION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LENGTH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2970" y="196674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86200" y="1966745"/>
            <a:ext cx="515764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YOUTUBE POSTING PLAN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02970" y="196674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886200" y="1966745"/>
            <a:ext cx="515764" cy="1746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graphicFrame>
        <p:nvGraphicFramePr>
          <p:cNvPr id="6" name="Table 6"/>
          <p:cNvGraphicFramePr>
            <a:graphicFrameLocks noGrp="1"/>
          </p:cNvGraphicFramePr>
          <p:nvPr/>
        </p:nvGraphicFramePr>
        <p:xfrm>
          <a:off x="920932" y="2229210"/>
          <a:ext cx="5957176" cy="6868040"/>
        </p:xfrm>
        <a:graphic>
          <a:graphicData uri="http://schemas.openxmlformats.org/drawingml/2006/table">
            <a:tbl>
              <a:tblPr/>
              <a:tblGrid>
                <a:gridCol w="629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1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33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52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847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VIDEO IDEA(S)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DESCRIPTION SHOULD MENTION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LENGTH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41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42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43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9134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44</a:t>
                      </a: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8426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X (TWITTER) STRATEGY</a:t>
            </a:r>
          </a:p>
        </p:txBody>
      </p:sp>
      <p:sp>
        <p:nvSpPr>
          <p:cNvPr id="4" name="AutoShape 4"/>
          <p:cNvSpPr/>
          <p:nvPr/>
        </p:nvSpPr>
        <p:spPr>
          <a:xfrm>
            <a:off x="904340" y="2113577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904340" y="1901170"/>
            <a:ext cx="174236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AutoShape 6"/>
          <p:cNvSpPr/>
          <p:nvPr/>
        </p:nvSpPr>
        <p:spPr>
          <a:xfrm>
            <a:off x="904340" y="243552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04340" y="275937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AutoShape 8"/>
          <p:cNvSpPr/>
          <p:nvPr/>
        </p:nvSpPr>
        <p:spPr>
          <a:xfrm>
            <a:off x="904340" y="311359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04340" y="2526958"/>
            <a:ext cx="140977" cy="140977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04340" y="2853507"/>
            <a:ext cx="140977" cy="140977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04340" y="3219315"/>
            <a:ext cx="140977" cy="140977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3886200" y="2517676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2"/>
                </a:lnTo>
                <a:lnTo>
                  <a:pt x="0" y="1595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886200" y="2856710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3886200" y="3210032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904340" y="2223115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X GOALS THIS MONTH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886200" y="2223115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904340" y="3604129"/>
            <a:ext cx="4072310" cy="1274674"/>
            <a:chOff x="0" y="0"/>
            <a:chExt cx="1419542" cy="444331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419542" cy="444331"/>
            </a:xfrm>
            <a:custGeom>
              <a:avLst/>
              <a:gdLst/>
              <a:ahLst/>
              <a:cxnLst/>
              <a:rect l="l" t="t" r="r" b="b"/>
              <a:pathLst>
                <a:path w="1419542" h="444331">
                  <a:moveTo>
                    <a:pt x="0" y="0"/>
                  </a:moveTo>
                  <a:lnTo>
                    <a:pt x="1419542" y="0"/>
                  </a:lnTo>
                  <a:lnTo>
                    <a:pt x="1419542" y="444331"/>
                  </a:lnTo>
                  <a:lnTo>
                    <a:pt x="0" y="4443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19050"/>
              <a:ext cx="1419542" cy="4633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5048093" y="3604129"/>
            <a:ext cx="1819967" cy="1274674"/>
            <a:chOff x="0" y="0"/>
            <a:chExt cx="634411" cy="444331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634411" cy="444331"/>
            </a:xfrm>
            <a:custGeom>
              <a:avLst/>
              <a:gdLst/>
              <a:ahLst/>
              <a:cxnLst/>
              <a:rect l="l" t="t" r="r" b="b"/>
              <a:pathLst>
                <a:path w="634411" h="444331">
                  <a:moveTo>
                    <a:pt x="0" y="0"/>
                  </a:moveTo>
                  <a:lnTo>
                    <a:pt x="634411" y="0"/>
                  </a:lnTo>
                  <a:lnTo>
                    <a:pt x="634411" y="444331"/>
                  </a:lnTo>
                  <a:lnTo>
                    <a:pt x="0" y="4443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19050"/>
              <a:ext cx="634411" cy="4633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904340" y="4916903"/>
            <a:ext cx="407231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X BANNER (1500 X 500)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5048093" y="4916903"/>
            <a:ext cx="181996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(400 X 400)</a:t>
            </a:r>
          </a:p>
        </p:txBody>
      </p:sp>
      <p:sp>
        <p:nvSpPr>
          <p:cNvPr id="31" name="AutoShape 31"/>
          <p:cNvSpPr/>
          <p:nvPr/>
        </p:nvSpPr>
        <p:spPr>
          <a:xfrm>
            <a:off x="904340" y="346601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" name="AutoShape 32"/>
          <p:cNvSpPr/>
          <p:nvPr/>
        </p:nvSpPr>
        <p:spPr>
          <a:xfrm>
            <a:off x="904340" y="518201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3" name="AutoShape 33"/>
          <p:cNvSpPr/>
          <p:nvPr/>
        </p:nvSpPr>
        <p:spPr>
          <a:xfrm>
            <a:off x="904340" y="613300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Box 34"/>
          <p:cNvSpPr txBox="1"/>
          <p:nvPr/>
        </p:nvSpPr>
        <p:spPr>
          <a:xfrm>
            <a:off x="904340" y="5191622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(160 CHARACTERS):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04340" y="617333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TWEET: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3886200" y="617333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POSTS NEEDED:</a:t>
            </a:r>
          </a:p>
        </p:txBody>
      </p:sp>
      <p:sp>
        <p:nvSpPr>
          <p:cNvPr id="37" name="AutoShape 37"/>
          <p:cNvSpPr/>
          <p:nvPr/>
        </p:nvSpPr>
        <p:spPr>
          <a:xfrm>
            <a:off x="904340" y="641685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904340" y="645971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FOLLOWERS: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3886200" y="645971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INCREASE OVER LAST MONTH:</a:t>
            </a:r>
          </a:p>
        </p:txBody>
      </p:sp>
      <p:sp>
        <p:nvSpPr>
          <p:cNvPr id="40" name="AutoShape 40"/>
          <p:cNvSpPr/>
          <p:nvPr/>
        </p:nvSpPr>
        <p:spPr>
          <a:xfrm>
            <a:off x="904340" y="670069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1" name="TextBox 41"/>
          <p:cNvSpPr txBox="1"/>
          <p:nvPr/>
        </p:nvSpPr>
        <p:spPr>
          <a:xfrm>
            <a:off x="904340" y="672451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POPULAR TWITTER PROFILES TO FOLLOW: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04340" y="721219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AutoShape 43"/>
          <p:cNvSpPr/>
          <p:nvPr/>
        </p:nvSpPr>
        <p:spPr>
          <a:xfrm>
            <a:off x="904340" y="756641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4" name="Group 44"/>
          <p:cNvGrpSpPr/>
          <p:nvPr/>
        </p:nvGrpSpPr>
        <p:grpSpPr>
          <a:xfrm>
            <a:off x="904340" y="6979782"/>
            <a:ext cx="140977" cy="140977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04340" y="7306331"/>
            <a:ext cx="140977" cy="140977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3887415" y="6979782"/>
            <a:ext cx="140977" cy="140977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3887415" y="7306331"/>
            <a:ext cx="140977" cy="140977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904340" y="7951229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HASHTAGS TO USE REGULARLY</a:t>
            </a:r>
          </a:p>
        </p:txBody>
      </p:sp>
      <p:sp>
        <p:nvSpPr>
          <p:cNvPr id="57" name="AutoShape 57"/>
          <p:cNvSpPr/>
          <p:nvPr/>
        </p:nvSpPr>
        <p:spPr>
          <a:xfrm>
            <a:off x="904340" y="788931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58" name="Group 58"/>
          <p:cNvGrpSpPr/>
          <p:nvPr/>
        </p:nvGrpSpPr>
        <p:grpSpPr>
          <a:xfrm>
            <a:off x="904340" y="7656902"/>
            <a:ext cx="140977" cy="140977"/>
            <a:chOff x="0" y="0"/>
            <a:chExt cx="812800" cy="812800"/>
          </a:xfrm>
        </p:grpSpPr>
        <p:sp>
          <p:nvSpPr>
            <p:cNvPr id="59" name="Freeform 5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TextBox 6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1" name="Group 61"/>
          <p:cNvGrpSpPr/>
          <p:nvPr/>
        </p:nvGrpSpPr>
        <p:grpSpPr>
          <a:xfrm>
            <a:off x="3887415" y="7656902"/>
            <a:ext cx="140977" cy="140977"/>
            <a:chOff x="0" y="0"/>
            <a:chExt cx="812800" cy="812800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TextBox 6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4" name="AutoShape 64"/>
          <p:cNvSpPr/>
          <p:nvPr/>
        </p:nvSpPr>
        <p:spPr>
          <a:xfrm>
            <a:off x="905555" y="8434467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5" name="AutoShape 65"/>
          <p:cNvSpPr/>
          <p:nvPr/>
        </p:nvSpPr>
        <p:spPr>
          <a:xfrm>
            <a:off x="905555" y="878868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66" name="Group 66"/>
          <p:cNvGrpSpPr/>
          <p:nvPr/>
        </p:nvGrpSpPr>
        <p:grpSpPr>
          <a:xfrm>
            <a:off x="905555" y="8202053"/>
            <a:ext cx="140977" cy="140977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905555" y="8528602"/>
            <a:ext cx="140977" cy="140977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3888630" y="8202053"/>
            <a:ext cx="140977" cy="140977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3888630" y="8528602"/>
            <a:ext cx="140977" cy="140977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8" name="AutoShape 78"/>
          <p:cNvSpPr/>
          <p:nvPr/>
        </p:nvSpPr>
        <p:spPr>
          <a:xfrm>
            <a:off x="904340" y="9139258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9" name="Group 79"/>
          <p:cNvGrpSpPr/>
          <p:nvPr/>
        </p:nvGrpSpPr>
        <p:grpSpPr>
          <a:xfrm>
            <a:off x="904340" y="8879174"/>
            <a:ext cx="140977" cy="140977"/>
            <a:chOff x="0" y="0"/>
            <a:chExt cx="812800" cy="812800"/>
          </a:xfrm>
        </p:grpSpPr>
        <p:sp>
          <p:nvSpPr>
            <p:cNvPr id="80" name="Freeform 8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Box 8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2" name="Group 82"/>
          <p:cNvGrpSpPr/>
          <p:nvPr/>
        </p:nvGrpSpPr>
        <p:grpSpPr>
          <a:xfrm>
            <a:off x="3887415" y="8879174"/>
            <a:ext cx="140977" cy="140977"/>
            <a:chOff x="0" y="0"/>
            <a:chExt cx="812800" cy="812800"/>
          </a:xfrm>
        </p:grpSpPr>
        <p:sp>
          <p:nvSpPr>
            <p:cNvPr id="83" name="Freeform 8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TextBox 8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X (TWITTER) CONTENT PLAN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08651" y="2106897"/>
            <a:ext cx="140977" cy="140977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08651" y="2447360"/>
            <a:ext cx="140977" cy="140977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808651" y="2793435"/>
            <a:ext cx="140977" cy="140977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aphicFrame>
        <p:nvGraphicFramePr>
          <p:cNvPr id="13" name="Table 13"/>
          <p:cNvGraphicFramePr>
            <a:graphicFrameLocks noGrp="1"/>
          </p:cNvGraphicFramePr>
          <p:nvPr/>
        </p:nvGraphicFramePr>
        <p:xfrm>
          <a:off x="879140" y="4394912"/>
          <a:ext cx="6004957" cy="4791429"/>
        </p:xfrm>
        <a:graphic>
          <a:graphicData uri="http://schemas.openxmlformats.org/drawingml/2006/table">
            <a:tbl>
              <a:tblPr/>
              <a:tblGrid>
                <a:gridCol w="1418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7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9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6017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INSPIRATION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TWEETING IDEAS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7679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CURRENT EVENTS / NEWS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7679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TRENDING ON TWITTER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7679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MOVIES / MUSIC / TV PREMIERES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7348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RETWEETS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7679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PHOTOS / VIDEOS / MEMES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7348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BUSINESS-RELATED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4"/>
          <p:cNvSpPr txBox="1"/>
          <p:nvPr/>
        </p:nvSpPr>
        <p:spPr>
          <a:xfrm>
            <a:off x="808651" y="1609064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TWITTER CONTENT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1516" y="2073249"/>
            <a:ext cx="134149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Hot Takes &amp; Opinions on Trending Topics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21516" y="2413713"/>
            <a:ext cx="121144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Funny or Relatable Memes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021516" y="2759788"/>
            <a:ext cx="1599341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Short, Insightful Threads (a.k.a. “Tweetstorms”)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79140" y="4134562"/>
            <a:ext cx="1483869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876890" y="4134562"/>
            <a:ext cx="146567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808651" y="3149035"/>
            <a:ext cx="140977" cy="140977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1021516" y="3115388"/>
            <a:ext cx="134149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Breaking News or Live Reactions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808651" y="3495110"/>
            <a:ext cx="140977" cy="140977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021516" y="3461463"/>
            <a:ext cx="1341492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Behind-the-Scenes Content (personal or professional)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2571557" y="2111969"/>
            <a:ext cx="140977" cy="140977"/>
            <a:chOff x="0" y="0"/>
            <a:chExt cx="812800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2784422" y="2078322"/>
            <a:ext cx="1468153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Quotes (motivational, funny, or controversial)</a:t>
            </a:r>
          </a:p>
        </p:txBody>
      </p:sp>
      <p:grpSp>
        <p:nvGrpSpPr>
          <p:cNvPr id="32" name="Group 32"/>
          <p:cNvGrpSpPr/>
          <p:nvPr/>
        </p:nvGrpSpPr>
        <p:grpSpPr>
          <a:xfrm>
            <a:off x="2571557" y="2452702"/>
            <a:ext cx="140977" cy="140977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5" name="TextBox 35"/>
          <p:cNvSpPr txBox="1"/>
          <p:nvPr/>
        </p:nvSpPr>
        <p:spPr>
          <a:xfrm>
            <a:off x="2784422" y="2419055"/>
            <a:ext cx="134149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Polls and “This or That” Questions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2571557" y="2780735"/>
            <a:ext cx="140977" cy="140977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2784422" y="2747088"/>
            <a:ext cx="134149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GIF Reactions or Memes in Replies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2571557" y="3129985"/>
            <a:ext cx="140977" cy="140977"/>
            <a:chOff x="0" y="0"/>
            <a:chExt cx="812800" cy="812800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3" name="TextBox 43"/>
          <p:cNvSpPr txBox="1"/>
          <p:nvPr/>
        </p:nvSpPr>
        <p:spPr>
          <a:xfrm>
            <a:off x="2784422" y="3096338"/>
            <a:ext cx="1341492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User-Generated Content &amp; Retweets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2571557" y="3495110"/>
            <a:ext cx="140977" cy="140977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7" name="TextBox 47"/>
          <p:cNvSpPr txBox="1"/>
          <p:nvPr/>
        </p:nvSpPr>
        <p:spPr>
          <a:xfrm>
            <a:off x="2784422" y="3461463"/>
            <a:ext cx="1404823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Tweeting Viral TikToks or Reels with Commentary</a:t>
            </a:r>
          </a:p>
        </p:txBody>
      </p:sp>
      <p:grpSp>
        <p:nvGrpSpPr>
          <p:cNvPr id="48" name="Group 48"/>
          <p:cNvGrpSpPr/>
          <p:nvPr/>
        </p:nvGrpSpPr>
        <p:grpSpPr>
          <a:xfrm>
            <a:off x="4290676" y="2111969"/>
            <a:ext cx="140977" cy="140977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4503541" y="2078322"/>
            <a:ext cx="1333576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"Did You Know?" Facts or Trivia</a:t>
            </a:r>
          </a:p>
        </p:txBody>
      </p:sp>
      <p:grpSp>
        <p:nvGrpSpPr>
          <p:cNvPr id="52" name="Group 52"/>
          <p:cNvGrpSpPr/>
          <p:nvPr/>
        </p:nvGrpSpPr>
        <p:grpSpPr>
          <a:xfrm>
            <a:off x="4290676" y="2457775"/>
            <a:ext cx="140977" cy="140977"/>
            <a:chOff x="0" y="0"/>
            <a:chExt cx="812800" cy="812800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5" name="TextBox 55"/>
          <p:cNvSpPr txBox="1"/>
          <p:nvPr/>
        </p:nvSpPr>
        <p:spPr>
          <a:xfrm>
            <a:off x="4503541" y="2424127"/>
            <a:ext cx="1333576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Before and After Transformations</a:t>
            </a:r>
          </a:p>
        </p:txBody>
      </p:sp>
      <p:grpSp>
        <p:nvGrpSpPr>
          <p:cNvPr id="56" name="Group 56"/>
          <p:cNvGrpSpPr/>
          <p:nvPr/>
        </p:nvGrpSpPr>
        <p:grpSpPr>
          <a:xfrm>
            <a:off x="4290676" y="2813374"/>
            <a:ext cx="140977" cy="140977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4503541" y="2779727"/>
            <a:ext cx="1072338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Call-to-Actions (e.g., “Drop your goals below 👇”)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4290676" y="3340424"/>
            <a:ext cx="140977" cy="140977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3" name="TextBox 63"/>
          <p:cNvSpPr txBox="1"/>
          <p:nvPr/>
        </p:nvSpPr>
        <p:spPr>
          <a:xfrm>
            <a:off x="4503541" y="3306777"/>
            <a:ext cx="1146548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Screenshots from Other Platforms (funny DMs, Reddit, etc.)</a:t>
            </a:r>
          </a:p>
        </p:txBody>
      </p:sp>
      <p:grpSp>
        <p:nvGrpSpPr>
          <p:cNvPr id="64" name="Group 64"/>
          <p:cNvGrpSpPr/>
          <p:nvPr/>
        </p:nvGrpSpPr>
        <p:grpSpPr>
          <a:xfrm>
            <a:off x="5726288" y="2117041"/>
            <a:ext cx="140977" cy="140977"/>
            <a:chOff x="0" y="0"/>
            <a:chExt cx="812800" cy="812800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7" name="TextBox 67"/>
          <p:cNvSpPr txBox="1"/>
          <p:nvPr/>
        </p:nvSpPr>
        <p:spPr>
          <a:xfrm>
            <a:off x="5939153" y="2083394"/>
            <a:ext cx="1056007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Engaging Questions (e.g., “What’s a hill you’ll die on?”)</a:t>
            </a:r>
          </a:p>
        </p:txBody>
      </p:sp>
      <p:grpSp>
        <p:nvGrpSpPr>
          <p:cNvPr id="68" name="Group 68"/>
          <p:cNvGrpSpPr/>
          <p:nvPr/>
        </p:nvGrpSpPr>
        <p:grpSpPr>
          <a:xfrm>
            <a:off x="5726288" y="2834710"/>
            <a:ext cx="140977" cy="140977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1" name="TextBox 71"/>
          <p:cNvSpPr txBox="1"/>
          <p:nvPr/>
        </p:nvSpPr>
        <p:spPr>
          <a:xfrm>
            <a:off x="5939153" y="2801063"/>
            <a:ext cx="1056007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Giveaways or Contests</a:t>
            </a:r>
          </a:p>
        </p:txBody>
      </p:sp>
      <p:grpSp>
        <p:nvGrpSpPr>
          <p:cNvPr id="72" name="Group 72"/>
          <p:cNvGrpSpPr/>
          <p:nvPr/>
        </p:nvGrpSpPr>
        <p:grpSpPr>
          <a:xfrm>
            <a:off x="5726288" y="3180785"/>
            <a:ext cx="140977" cy="140977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5" name="TextBox 75"/>
          <p:cNvSpPr txBox="1"/>
          <p:nvPr/>
        </p:nvSpPr>
        <p:spPr>
          <a:xfrm>
            <a:off x="5939153" y="3147138"/>
            <a:ext cx="1056007" cy="517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Thought-Provoking One-Liners</a:t>
            </a:r>
          </a:p>
        </p:txBody>
      </p:sp>
      <p:grpSp>
        <p:nvGrpSpPr>
          <p:cNvPr id="76" name="Group 76"/>
          <p:cNvGrpSpPr/>
          <p:nvPr/>
        </p:nvGrpSpPr>
        <p:grpSpPr>
          <a:xfrm>
            <a:off x="5726288" y="3698310"/>
            <a:ext cx="140977" cy="140977"/>
            <a:chOff x="0" y="0"/>
            <a:chExt cx="812800" cy="812800"/>
          </a:xfrm>
        </p:grpSpPr>
        <p:sp>
          <p:nvSpPr>
            <p:cNvPr id="77" name="Freeform 7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TextBox 7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9" name="TextBox 79"/>
          <p:cNvSpPr txBox="1"/>
          <p:nvPr/>
        </p:nvSpPr>
        <p:spPr>
          <a:xfrm>
            <a:off x="5939153" y="3664662"/>
            <a:ext cx="1056007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Personal Wins or Milestones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X (TWITTER) TWEETING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0932" y="2229210"/>
          <a:ext cx="5940063" cy="6925582"/>
        </p:xfrm>
        <a:graphic>
          <a:graphicData uri="http://schemas.openxmlformats.org/drawingml/2006/table">
            <a:tbl>
              <a:tblPr/>
              <a:tblGrid>
                <a:gridCol w="57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6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4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98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9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2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542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TWEET IDEA(S)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NEEDED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POLL?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EMOJIS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20932" y="196674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074460" y="1966745"/>
            <a:ext cx="649940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X (TWITTER) TWEETING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0932" y="2229210"/>
          <a:ext cx="5940063" cy="6925582"/>
        </p:xfrm>
        <a:graphic>
          <a:graphicData uri="http://schemas.openxmlformats.org/drawingml/2006/table">
            <a:tbl>
              <a:tblPr/>
              <a:tblGrid>
                <a:gridCol w="57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6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4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98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9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2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542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TWEET IDEA(S)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PRIMARY HASHTAG(S)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NEEDED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POLL?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EMOJIS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2970" y="196674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074460" y="1966745"/>
            <a:ext cx="515764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7788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SUCCESS TRACKER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846951" y="2394854"/>
          <a:ext cx="6070061" cy="1600200"/>
        </p:xfrm>
        <a:graphic>
          <a:graphicData uri="http://schemas.openxmlformats.org/drawingml/2006/table">
            <a:tbl>
              <a:tblPr/>
              <a:tblGrid>
                <a:gridCol w="791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7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1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53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8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78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523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# FOLLOWERS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+ / - PREV MONTH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 MOST POPULAR POSTS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TRAFFIC GENERATED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994">
                <a:tc rowSpan="5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994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994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994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994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FACEBOOK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846951" y="2078951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30180" y="2078951"/>
            <a:ext cx="589419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5342605" y="2518480"/>
            <a:ext cx="173842" cy="152111"/>
            <a:chOff x="0" y="0"/>
            <a:chExt cx="812800" cy="711200"/>
          </a:xfrm>
        </p:grpSpPr>
        <p:sp>
          <p:nvSpPr>
            <p:cNvPr id="8" name="Freeform 8"/>
            <p:cNvSpPr/>
            <p:nvPr/>
          </p:nvSpPr>
          <p:spPr>
            <a:xfrm>
              <a:off x="-33680" y="-8369"/>
              <a:ext cx="854946" cy="719569"/>
            </a:xfrm>
            <a:custGeom>
              <a:avLst/>
              <a:gdLst/>
              <a:ahLst/>
              <a:cxnLst/>
              <a:rect l="l" t="t" r="r" b="b"/>
              <a:pathLst>
                <a:path w="854946" h="719569">
                  <a:moveTo>
                    <a:pt x="65903" y="121927"/>
                  </a:moveTo>
                  <a:cubicBezTo>
                    <a:pt x="0" y="230500"/>
                    <a:pt x="46429" y="336178"/>
                    <a:pt x="104776" y="392266"/>
                  </a:cubicBezTo>
                  <a:lnTo>
                    <a:pt x="445927" y="719569"/>
                  </a:lnTo>
                  <a:lnTo>
                    <a:pt x="779877" y="393436"/>
                  </a:lnTo>
                  <a:cubicBezTo>
                    <a:pt x="834145" y="333099"/>
                    <a:pt x="854946" y="269099"/>
                    <a:pt x="843393" y="197834"/>
                  </a:cubicBezTo>
                  <a:cubicBezTo>
                    <a:pt x="827435" y="99251"/>
                    <a:pt x="746197" y="22767"/>
                    <a:pt x="645842" y="11845"/>
                  </a:cubicBezTo>
                  <a:cubicBezTo>
                    <a:pt x="584292" y="5218"/>
                    <a:pt x="524835" y="22636"/>
                    <a:pt x="478430" y="61198"/>
                  </a:cubicBezTo>
                  <a:cubicBezTo>
                    <a:pt x="465940" y="71573"/>
                    <a:pt x="454776" y="83173"/>
                    <a:pt x="445047" y="95780"/>
                  </a:cubicBezTo>
                  <a:cubicBezTo>
                    <a:pt x="433503" y="81425"/>
                    <a:pt x="419967" y="68294"/>
                    <a:pt x="404657" y="56657"/>
                  </a:cubicBezTo>
                  <a:cubicBezTo>
                    <a:pt x="351294" y="16102"/>
                    <a:pt x="283367" y="0"/>
                    <a:pt x="218120" y="12523"/>
                  </a:cubicBezTo>
                  <a:cubicBezTo>
                    <a:pt x="156323" y="24461"/>
                    <a:pt x="100853" y="64323"/>
                    <a:pt x="65903" y="121927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31750"/>
              <a:ext cx="660400" cy="552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5582561" y="2508034"/>
            <a:ext cx="162127" cy="168663"/>
          </a:xfrm>
          <a:custGeom>
            <a:avLst/>
            <a:gdLst/>
            <a:ahLst/>
            <a:cxnLst/>
            <a:rect l="l" t="t" r="r" b="b"/>
            <a:pathLst>
              <a:path w="162127" h="168663">
                <a:moveTo>
                  <a:pt x="0" y="0"/>
                </a:moveTo>
                <a:lnTo>
                  <a:pt x="162127" y="0"/>
                </a:lnTo>
                <a:lnTo>
                  <a:pt x="162127" y="168663"/>
                </a:lnTo>
                <a:lnTo>
                  <a:pt x="0" y="1686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5862937" y="2497587"/>
            <a:ext cx="125861" cy="173005"/>
          </a:xfrm>
          <a:custGeom>
            <a:avLst/>
            <a:gdLst/>
            <a:ahLst/>
            <a:cxnLst/>
            <a:rect l="l" t="t" r="r" b="b"/>
            <a:pathLst>
              <a:path w="125861" h="173005">
                <a:moveTo>
                  <a:pt x="0" y="0"/>
                </a:moveTo>
                <a:lnTo>
                  <a:pt x="125861" y="0"/>
                </a:lnTo>
                <a:lnTo>
                  <a:pt x="125861" y="173005"/>
                </a:lnTo>
                <a:lnTo>
                  <a:pt x="0" y="1730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12" name="Table 12"/>
          <p:cNvGraphicFramePr>
            <a:graphicFrameLocks noGrp="1"/>
          </p:cNvGraphicFramePr>
          <p:nvPr/>
        </p:nvGraphicFramePr>
        <p:xfrm>
          <a:off x="855932" y="4079182"/>
          <a:ext cx="6070061" cy="1209675"/>
        </p:xfrm>
        <a:graphic>
          <a:graphicData uri="http://schemas.openxmlformats.org/drawingml/2006/table">
            <a:tbl>
              <a:tblPr/>
              <a:tblGrid>
                <a:gridCol w="782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6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1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53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8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78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1935">
                <a:tc rowSpan="5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X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le 13"/>
          <p:cNvGraphicFramePr>
            <a:graphicFrameLocks noGrp="1"/>
          </p:cNvGraphicFramePr>
          <p:nvPr/>
        </p:nvGraphicFramePr>
        <p:xfrm>
          <a:off x="855932" y="5374582"/>
          <a:ext cx="6070061" cy="1209675"/>
        </p:xfrm>
        <a:graphic>
          <a:graphicData uri="http://schemas.openxmlformats.org/drawingml/2006/table">
            <a:tbl>
              <a:tblPr/>
              <a:tblGrid>
                <a:gridCol w="782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6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1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53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8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78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1935">
                <a:tc rowSpan="5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INSTAGRAM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Table 14"/>
          <p:cNvGraphicFramePr>
            <a:graphicFrameLocks noGrp="1"/>
          </p:cNvGraphicFramePr>
          <p:nvPr/>
        </p:nvGraphicFramePr>
        <p:xfrm>
          <a:off x="855932" y="6669982"/>
          <a:ext cx="6070061" cy="1209675"/>
        </p:xfrm>
        <a:graphic>
          <a:graphicData uri="http://schemas.openxmlformats.org/drawingml/2006/table">
            <a:tbl>
              <a:tblPr/>
              <a:tblGrid>
                <a:gridCol w="782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6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1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53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8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78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1935">
                <a:tc rowSpan="5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PINTEREST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Table 15"/>
          <p:cNvGraphicFramePr>
            <a:graphicFrameLocks noGrp="1"/>
          </p:cNvGraphicFramePr>
          <p:nvPr/>
        </p:nvGraphicFramePr>
        <p:xfrm>
          <a:off x="855932" y="7965382"/>
          <a:ext cx="6070061" cy="1209675"/>
        </p:xfrm>
        <a:graphic>
          <a:graphicData uri="http://schemas.openxmlformats.org/drawingml/2006/table">
            <a:tbl>
              <a:tblPr/>
              <a:tblGrid>
                <a:gridCol w="782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6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1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53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8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78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1935">
                <a:tc rowSpan="5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935">
                <a:tc vMerge="1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YOUTUBE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defRPr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EVENT STRATEGY</a:t>
            </a:r>
          </a:p>
        </p:txBody>
      </p:sp>
      <p:sp>
        <p:nvSpPr>
          <p:cNvPr id="4" name="AutoShape 4"/>
          <p:cNvSpPr/>
          <p:nvPr/>
        </p:nvSpPr>
        <p:spPr>
          <a:xfrm>
            <a:off x="904340" y="2113577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904340" y="1901170"/>
            <a:ext cx="174236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AutoShape 6"/>
          <p:cNvSpPr/>
          <p:nvPr/>
        </p:nvSpPr>
        <p:spPr>
          <a:xfrm>
            <a:off x="904340" y="352580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04340" y="384965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AutoShape 8"/>
          <p:cNvSpPr/>
          <p:nvPr/>
        </p:nvSpPr>
        <p:spPr>
          <a:xfrm>
            <a:off x="904340" y="420387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04340" y="3617238"/>
            <a:ext cx="140977" cy="140977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04340" y="3943787"/>
            <a:ext cx="140977" cy="140977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04340" y="4309595"/>
            <a:ext cx="140977" cy="140977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3886200" y="3607955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886200" y="3946990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3886200" y="4300312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904340" y="3313394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MY EVENT GOALS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886200" y="3313394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sp>
        <p:nvSpPr>
          <p:cNvPr id="23" name="AutoShape 23"/>
          <p:cNvSpPr/>
          <p:nvPr/>
        </p:nvSpPr>
        <p:spPr>
          <a:xfrm>
            <a:off x="904340" y="455629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Box 24"/>
          <p:cNvSpPr txBox="1"/>
          <p:nvPr/>
        </p:nvSpPr>
        <p:spPr>
          <a:xfrm>
            <a:off x="777240" y="2204065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TYPICAL SOCIAL MEDIA EVENT OBJECTIVES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856496" y="2663797"/>
            <a:ext cx="140977" cy="140977"/>
            <a:chOff x="0" y="0"/>
            <a:chExt cx="812800" cy="8128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1069361" y="2630150"/>
            <a:ext cx="182058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Increase Brand Awareness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856496" y="3057497"/>
            <a:ext cx="140977" cy="140977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1069361" y="3023850"/>
            <a:ext cx="172292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Drive Event Attendance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2834320" y="2668870"/>
            <a:ext cx="140977" cy="140977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3047185" y="2635222"/>
            <a:ext cx="161654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Engage the Community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2834320" y="3062569"/>
            <a:ext cx="140977" cy="140977"/>
            <a:chOff x="0" y="0"/>
            <a:chExt cx="812800" cy="812800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0" name="TextBox 40"/>
          <p:cNvSpPr txBox="1"/>
          <p:nvPr/>
        </p:nvSpPr>
        <p:spPr>
          <a:xfrm>
            <a:off x="3047185" y="3028922"/>
            <a:ext cx="161654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Generate Leads or Sales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4701831" y="2673942"/>
            <a:ext cx="140977" cy="140977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4" name="TextBox 44"/>
          <p:cNvSpPr txBox="1"/>
          <p:nvPr/>
        </p:nvSpPr>
        <p:spPr>
          <a:xfrm>
            <a:off x="4914696" y="2640295"/>
            <a:ext cx="2080464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Build Relationships with Influencers or Partners</a:t>
            </a:r>
          </a:p>
        </p:txBody>
      </p:sp>
      <p:grpSp>
        <p:nvGrpSpPr>
          <p:cNvPr id="45" name="Group 45"/>
          <p:cNvGrpSpPr/>
          <p:nvPr/>
        </p:nvGrpSpPr>
        <p:grpSpPr>
          <a:xfrm>
            <a:off x="4701831" y="3067642"/>
            <a:ext cx="140977" cy="140977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4914696" y="3033994"/>
            <a:ext cx="20804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Collect Feedback and Insights</a:t>
            </a:r>
          </a:p>
        </p:txBody>
      </p:sp>
      <p:graphicFrame>
        <p:nvGraphicFramePr>
          <p:cNvPr id="49" name="Table 49"/>
          <p:cNvGraphicFramePr>
            <a:graphicFrameLocks noGrp="1"/>
          </p:cNvGraphicFramePr>
          <p:nvPr/>
        </p:nvGraphicFramePr>
        <p:xfrm>
          <a:off x="904340" y="5059533"/>
          <a:ext cx="5963721" cy="3981445"/>
        </p:xfrm>
        <a:graphic>
          <a:graphicData uri="http://schemas.openxmlformats.org/drawingml/2006/table">
            <a:tbl>
              <a:tblPr/>
              <a:tblGrid>
                <a:gridCol w="2511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7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4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626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TYPES OF EVENTS I PLAN TO RUN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% OF MONTHLY EVENT BUDGET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POTENTIAL COSTS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26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TOTAL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$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0" name="TextBox 50"/>
          <p:cNvSpPr txBox="1"/>
          <p:nvPr/>
        </p:nvSpPr>
        <p:spPr>
          <a:xfrm>
            <a:off x="904340" y="4751558"/>
            <a:ext cx="607652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TOTAL MONTHLY EVENT BUDGET: $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EVENT PLANNER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08651" y="2150921"/>
            <a:ext cx="140977" cy="140977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595939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SOCIAL MEDIA EVENTS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1516" y="2117274"/>
            <a:ext cx="962045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Instagram Live Q&amp;A Sessions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808651" y="2576991"/>
            <a:ext cx="140977" cy="140977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021516" y="2543344"/>
            <a:ext cx="1038973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Twitter/X Chats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2059761" y="2161066"/>
            <a:ext cx="140977" cy="140977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2272626" y="2127419"/>
            <a:ext cx="1555023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Facebook/Instagram Giveaways or Contests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2059761" y="2554766"/>
            <a:ext cx="140977" cy="140977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2272626" y="2521119"/>
            <a:ext cx="156731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Hashtag Campaigns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040515" y="2349669"/>
            <a:ext cx="1318650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Product Launches or Announcements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3827650" y="2161066"/>
            <a:ext cx="140977" cy="140977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4040515" y="2127419"/>
            <a:ext cx="140039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Influencer Takeovers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3827650" y="2383316"/>
            <a:ext cx="140977" cy="140977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5435365" y="2161066"/>
            <a:ext cx="140977" cy="140977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5648230" y="2127419"/>
            <a:ext cx="1346930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Virtual Conferences or Webinars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5440907" y="2571919"/>
            <a:ext cx="140977" cy="140977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5658084" y="2543344"/>
            <a:ext cx="1337076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User-Generated Content Showcases</a:t>
            </a:r>
          </a:p>
        </p:txBody>
      </p:sp>
      <p:sp>
        <p:nvSpPr>
          <p:cNvPr id="37" name="AutoShape 37"/>
          <p:cNvSpPr/>
          <p:nvPr/>
        </p:nvSpPr>
        <p:spPr>
          <a:xfrm>
            <a:off x="904340" y="313449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904340" y="317481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TYPE OF EVENT:</a:t>
            </a:r>
          </a:p>
        </p:txBody>
      </p:sp>
      <p:sp>
        <p:nvSpPr>
          <p:cNvPr id="39" name="AutoShape 39"/>
          <p:cNvSpPr/>
          <p:nvPr/>
        </p:nvSpPr>
        <p:spPr>
          <a:xfrm>
            <a:off x="904340" y="341834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Box 40"/>
          <p:cNvSpPr txBox="1"/>
          <p:nvPr/>
        </p:nvSpPr>
        <p:spPr>
          <a:xfrm>
            <a:off x="904340" y="346120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DATE: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3886200" y="346120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TIME:</a:t>
            </a:r>
          </a:p>
        </p:txBody>
      </p:sp>
      <p:sp>
        <p:nvSpPr>
          <p:cNvPr id="42" name="AutoShape 42"/>
          <p:cNvSpPr/>
          <p:nvPr/>
        </p:nvSpPr>
        <p:spPr>
          <a:xfrm>
            <a:off x="904340" y="370218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TextBox 43"/>
          <p:cNvSpPr txBox="1"/>
          <p:nvPr/>
        </p:nvSpPr>
        <p:spPr>
          <a:xfrm>
            <a:off x="904340" y="401936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WHO TO INVITE:</a:t>
            </a:r>
          </a:p>
        </p:txBody>
      </p:sp>
      <p:sp>
        <p:nvSpPr>
          <p:cNvPr id="44" name="AutoShape 44"/>
          <p:cNvSpPr/>
          <p:nvPr/>
        </p:nvSpPr>
        <p:spPr>
          <a:xfrm>
            <a:off x="904340" y="450705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5" name="AutoShape 45"/>
          <p:cNvSpPr/>
          <p:nvPr/>
        </p:nvSpPr>
        <p:spPr>
          <a:xfrm>
            <a:off x="904340" y="486127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46" name="Group 46"/>
          <p:cNvGrpSpPr/>
          <p:nvPr/>
        </p:nvGrpSpPr>
        <p:grpSpPr>
          <a:xfrm>
            <a:off x="904340" y="4274637"/>
            <a:ext cx="140977" cy="140977"/>
            <a:chOff x="0" y="0"/>
            <a:chExt cx="812800" cy="812800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904340" y="4601186"/>
            <a:ext cx="140977" cy="140977"/>
            <a:chOff x="0" y="0"/>
            <a:chExt cx="812800" cy="812800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3887415" y="4274637"/>
            <a:ext cx="140977" cy="140977"/>
            <a:chOff x="0" y="0"/>
            <a:chExt cx="812800" cy="812800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3887415" y="4601186"/>
            <a:ext cx="140977" cy="140977"/>
            <a:chOff x="0" y="0"/>
            <a:chExt cx="812800" cy="812800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904340" y="5254704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TOPIC(S):</a:t>
            </a:r>
          </a:p>
        </p:txBody>
      </p:sp>
      <p:sp>
        <p:nvSpPr>
          <p:cNvPr id="59" name="AutoShape 59"/>
          <p:cNvSpPr/>
          <p:nvPr/>
        </p:nvSpPr>
        <p:spPr>
          <a:xfrm>
            <a:off x="905555" y="5718893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0" name="AutoShape 60"/>
          <p:cNvSpPr/>
          <p:nvPr/>
        </p:nvSpPr>
        <p:spPr>
          <a:xfrm>
            <a:off x="905555" y="6025443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61" name="Group 61"/>
          <p:cNvGrpSpPr/>
          <p:nvPr/>
        </p:nvGrpSpPr>
        <p:grpSpPr>
          <a:xfrm>
            <a:off x="905555" y="5486479"/>
            <a:ext cx="140977" cy="140977"/>
            <a:chOff x="0" y="0"/>
            <a:chExt cx="812800" cy="812800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TextBox 6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4" name="Group 64"/>
          <p:cNvGrpSpPr/>
          <p:nvPr/>
        </p:nvGrpSpPr>
        <p:grpSpPr>
          <a:xfrm>
            <a:off x="905555" y="5813028"/>
            <a:ext cx="140977" cy="140977"/>
            <a:chOff x="0" y="0"/>
            <a:chExt cx="812800" cy="812800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7" name="Group 67"/>
          <p:cNvGrpSpPr/>
          <p:nvPr/>
        </p:nvGrpSpPr>
        <p:grpSpPr>
          <a:xfrm>
            <a:off x="3888630" y="5486479"/>
            <a:ext cx="140977" cy="140977"/>
            <a:chOff x="0" y="0"/>
            <a:chExt cx="812800" cy="812800"/>
          </a:xfrm>
        </p:grpSpPr>
        <p:sp>
          <p:nvSpPr>
            <p:cNvPr id="68" name="Freeform 6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Box 6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0" name="Group 70"/>
          <p:cNvGrpSpPr/>
          <p:nvPr/>
        </p:nvGrpSpPr>
        <p:grpSpPr>
          <a:xfrm>
            <a:off x="3888630" y="5813028"/>
            <a:ext cx="140977" cy="140977"/>
            <a:chOff x="0" y="0"/>
            <a:chExt cx="812800" cy="812800"/>
          </a:xfrm>
        </p:grpSpPr>
        <p:sp>
          <p:nvSpPr>
            <p:cNvPr id="71" name="Freeform 7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TextBox 7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3" name="TextBox 73"/>
          <p:cNvSpPr txBox="1"/>
          <p:nvPr/>
        </p:nvSpPr>
        <p:spPr>
          <a:xfrm>
            <a:off x="906163" y="6352158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QUESTIONS:</a:t>
            </a:r>
          </a:p>
        </p:txBody>
      </p:sp>
      <p:sp>
        <p:nvSpPr>
          <p:cNvPr id="74" name="AutoShape 74"/>
          <p:cNvSpPr/>
          <p:nvPr/>
        </p:nvSpPr>
        <p:spPr>
          <a:xfrm>
            <a:off x="907378" y="681634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5" name="AutoShape 75"/>
          <p:cNvSpPr/>
          <p:nvPr/>
        </p:nvSpPr>
        <p:spPr>
          <a:xfrm>
            <a:off x="907378" y="710384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6" name="Group 76"/>
          <p:cNvGrpSpPr/>
          <p:nvPr/>
        </p:nvGrpSpPr>
        <p:grpSpPr>
          <a:xfrm>
            <a:off x="907378" y="6583932"/>
            <a:ext cx="140977" cy="140977"/>
            <a:chOff x="0" y="0"/>
            <a:chExt cx="812800" cy="812800"/>
          </a:xfrm>
        </p:grpSpPr>
        <p:sp>
          <p:nvSpPr>
            <p:cNvPr id="77" name="Freeform 7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TextBox 7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9" name="Group 79"/>
          <p:cNvGrpSpPr/>
          <p:nvPr/>
        </p:nvGrpSpPr>
        <p:grpSpPr>
          <a:xfrm>
            <a:off x="907378" y="6910481"/>
            <a:ext cx="140977" cy="140977"/>
            <a:chOff x="0" y="0"/>
            <a:chExt cx="812800" cy="812800"/>
          </a:xfrm>
        </p:grpSpPr>
        <p:sp>
          <p:nvSpPr>
            <p:cNvPr id="80" name="Freeform 8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Box 8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2" name="Group 82"/>
          <p:cNvGrpSpPr/>
          <p:nvPr/>
        </p:nvGrpSpPr>
        <p:grpSpPr>
          <a:xfrm>
            <a:off x="3890453" y="6583932"/>
            <a:ext cx="140977" cy="140977"/>
            <a:chOff x="0" y="0"/>
            <a:chExt cx="812800" cy="812800"/>
          </a:xfrm>
        </p:grpSpPr>
        <p:sp>
          <p:nvSpPr>
            <p:cNvPr id="83" name="Freeform 8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TextBox 8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5" name="Group 85"/>
          <p:cNvGrpSpPr/>
          <p:nvPr/>
        </p:nvGrpSpPr>
        <p:grpSpPr>
          <a:xfrm>
            <a:off x="3890453" y="6910481"/>
            <a:ext cx="140977" cy="140977"/>
            <a:chOff x="0" y="0"/>
            <a:chExt cx="812800" cy="812800"/>
          </a:xfrm>
        </p:grpSpPr>
        <p:sp>
          <p:nvSpPr>
            <p:cNvPr id="86" name="Freeform 8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TextBox 8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88" name="TextBox 88"/>
          <p:cNvSpPr txBox="1"/>
          <p:nvPr/>
        </p:nvSpPr>
        <p:spPr>
          <a:xfrm>
            <a:off x="904340" y="373552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GIVEAWAY?</a:t>
            </a:r>
          </a:p>
        </p:txBody>
      </p:sp>
      <p:sp>
        <p:nvSpPr>
          <p:cNvPr id="89" name="TextBox 89"/>
          <p:cNvSpPr txBox="1"/>
          <p:nvPr/>
        </p:nvSpPr>
        <p:spPr>
          <a:xfrm>
            <a:off x="3886200" y="373552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EVENT HASHTAG:</a:t>
            </a:r>
          </a:p>
        </p:txBody>
      </p:sp>
      <p:sp>
        <p:nvSpPr>
          <p:cNvPr id="90" name="AutoShape 90"/>
          <p:cNvSpPr/>
          <p:nvPr/>
        </p:nvSpPr>
        <p:spPr>
          <a:xfrm>
            <a:off x="904340" y="397650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1" name="AutoShape 91"/>
          <p:cNvSpPr/>
          <p:nvPr/>
        </p:nvSpPr>
        <p:spPr>
          <a:xfrm>
            <a:off x="908593" y="521184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2" name="Group 92"/>
          <p:cNvGrpSpPr/>
          <p:nvPr/>
        </p:nvGrpSpPr>
        <p:grpSpPr>
          <a:xfrm>
            <a:off x="908593" y="4951757"/>
            <a:ext cx="140977" cy="140977"/>
            <a:chOff x="0" y="0"/>
            <a:chExt cx="812800" cy="812800"/>
          </a:xfrm>
        </p:grpSpPr>
        <p:sp>
          <p:nvSpPr>
            <p:cNvPr id="93" name="Freeform 9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TextBox 9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95" name="Group 95"/>
          <p:cNvGrpSpPr/>
          <p:nvPr/>
        </p:nvGrpSpPr>
        <p:grpSpPr>
          <a:xfrm>
            <a:off x="3891668" y="4951757"/>
            <a:ext cx="140977" cy="140977"/>
            <a:chOff x="0" y="0"/>
            <a:chExt cx="812800" cy="812800"/>
          </a:xfrm>
        </p:grpSpPr>
        <p:sp>
          <p:nvSpPr>
            <p:cNvPr id="96" name="Freeform 9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TextBox 9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98" name="AutoShape 98"/>
          <p:cNvSpPr/>
          <p:nvPr/>
        </p:nvSpPr>
        <p:spPr>
          <a:xfrm>
            <a:off x="916278" y="630929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99" name="Group 99"/>
          <p:cNvGrpSpPr/>
          <p:nvPr/>
        </p:nvGrpSpPr>
        <p:grpSpPr>
          <a:xfrm>
            <a:off x="916278" y="6096880"/>
            <a:ext cx="140977" cy="140977"/>
            <a:chOff x="0" y="0"/>
            <a:chExt cx="812800" cy="812800"/>
          </a:xfrm>
        </p:grpSpPr>
        <p:sp>
          <p:nvSpPr>
            <p:cNvPr id="100" name="Freeform 10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TextBox 10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2" name="Group 102"/>
          <p:cNvGrpSpPr/>
          <p:nvPr/>
        </p:nvGrpSpPr>
        <p:grpSpPr>
          <a:xfrm>
            <a:off x="3899354" y="6096880"/>
            <a:ext cx="140977" cy="140977"/>
            <a:chOff x="0" y="0"/>
            <a:chExt cx="812800" cy="812800"/>
          </a:xfrm>
        </p:grpSpPr>
        <p:sp>
          <p:nvSpPr>
            <p:cNvPr id="103" name="Freeform 10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TextBox 10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05" name="AutoShape 105"/>
          <p:cNvSpPr/>
          <p:nvPr/>
        </p:nvSpPr>
        <p:spPr>
          <a:xfrm>
            <a:off x="906163" y="738769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06" name="Group 106"/>
          <p:cNvGrpSpPr/>
          <p:nvPr/>
        </p:nvGrpSpPr>
        <p:grpSpPr>
          <a:xfrm>
            <a:off x="906163" y="7194334"/>
            <a:ext cx="140977" cy="140977"/>
            <a:chOff x="0" y="0"/>
            <a:chExt cx="812800" cy="812800"/>
          </a:xfrm>
        </p:grpSpPr>
        <p:sp>
          <p:nvSpPr>
            <p:cNvPr id="107" name="Freeform 10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TextBox 10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9" name="Group 109"/>
          <p:cNvGrpSpPr/>
          <p:nvPr/>
        </p:nvGrpSpPr>
        <p:grpSpPr>
          <a:xfrm>
            <a:off x="3889238" y="7194334"/>
            <a:ext cx="140977" cy="140977"/>
            <a:chOff x="0" y="0"/>
            <a:chExt cx="812800" cy="812800"/>
          </a:xfrm>
        </p:grpSpPr>
        <p:sp>
          <p:nvSpPr>
            <p:cNvPr id="110" name="Freeform 1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TextBox 1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12" name="TextBox 112"/>
          <p:cNvSpPr txBox="1"/>
          <p:nvPr/>
        </p:nvSpPr>
        <p:spPr>
          <a:xfrm>
            <a:off x="916886" y="7430561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VIDEO AND/OR GRAPHICS NEEDED:</a:t>
            </a:r>
          </a:p>
        </p:txBody>
      </p:sp>
      <p:sp>
        <p:nvSpPr>
          <p:cNvPr id="113" name="AutoShape 113"/>
          <p:cNvSpPr/>
          <p:nvPr/>
        </p:nvSpPr>
        <p:spPr>
          <a:xfrm>
            <a:off x="918101" y="789475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" name="AutoShape 114"/>
          <p:cNvSpPr/>
          <p:nvPr/>
        </p:nvSpPr>
        <p:spPr>
          <a:xfrm>
            <a:off x="918101" y="818225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15" name="Group 115"/>
          <p:cNvGrpSpPr/>
          <p:nvPr/>
        </p:nvGrpSpPr>
        <p:grpSpPr>
          <a:xfrm>
            <a:off x="918101" y="7662336"/>
            <a:ext cx="140977" cy="140977"/>
            <a:chOff x="0" y="0"/>
            <a:chExt cx="812800" cy="812800"/>
          </a:xfrm>
        </p:grpSpPr>
        <p:sp>
          <p:nvSpPr>
            <p:cNvPr id="116" name="Freeform 1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TextBox 1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8" name="Group 118"/>
          <p:cNvGrpSpPr/>
          <p:nvPr/>
        </p:nvGrpSpPr>
        <p:grpSpPr>
          <a:xfrm>
            <a:off x="918101" y="7988885"/>
            <a:ext cx="140977" cy="140977"/>
            <a:chOff x="0" y="0"/>
            <a:chExt cx="812800" cy="812800"/>
          </a:xfrm>
        </p:grpSpPr>
        <p:sp>
          <p:nvSpPr>
            <p:cNvPr id="119" name="Freeform 1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TextBox 12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1" name="Group 121"/>
          <p:cNvGrpSpPr/>
          <p:nvPr/>
        </p:nvGrpSpPr>
        <p:grpSpPr>
          <a:xfrm>
            <a:off x="3901176" y="7662336"/>
            <a:ext cx="140977" cy="140977"/>
            <a:chOff x="0" y="0"/>
            <a:chExt cx="812800" cy="812800"/>
          </a:xfrm>
        </p:grpSpPr>
        <p:sp>
          <p:nvSpPr>
            <p:cNvPr id="122" name="Freeform 1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TextBox 12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4" name="Group 124"/>
          <p:cNvGrpSpPr/>
          <p:nvPr/>
        </p:nvGrpSpPr>
        <p:grpSpPr>
          <a:xfrm>
            <a:off x="3901176" y="7988885"/>
            <a:ext cx="140977" cy="140977"/>
            <a:chOff x="0" y="0"/>
            <a:chExt cx="812800" cy="812800"/>
          </a:xfrm>
        </p:grpSpPr>
        <p:sp>
          <p:nvSpPr>
            <p:cNvPr id="125" name="Freeform 1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TextBox 12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27" name="AutoShape 127"/>
          <p:cNvSpPr/>
          <p:nvPr/>
        </p:nvSpPr>
        <p:spPr>
          <a:xfrm>
            <a:off x="916886" y="846610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28" name="Group 128"/>
          <p:cNvGrpSpPr/>
          <p:nvPr/>
        </p:nvGrpSpPr>
        <p:grpSpPr>
          <a:xfrm>
            <a:off x="916886" y="8272737"/>
            <a:ext cx="140977" cy="140977"/>
            <a:chOff x="0" y="0"/>
            <a:chExt cx="812800" cy="812800"/>
          </a:xfrm>
        </p:grpSpPr>
        <p:sp>
          <p:nvSpPr>
            <p:cNvPr id="129" name="Freeform 1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TextBox 13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31" name="Group 131"/>
          <p:cNvGrpSpPr/>
          <p:nvPr/>
        </p:nvGrpSpPr>
        <p:grpSpPr>
          <a:xfrm>
            <a:off x="3899961" y="8272737"/>
            <a:ext cx="140977" cy="140977"/>
            <a:chOff x="0" y="0"/>
            <a:chExt cx="812800" cy="812800"/>
          </a:xfrm>
        </p:grpSpPr>
        <p:sp>
          <p:nvSpPr>
            <p:cNvPr id="132" name="Freeform 13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TextBox 13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34" name="TextBox 134"/>
          <p:cNvSpPr txBox="1"/>
          <p:nvPr/>
        </p:nvSpPr>
        <p:spPr>
          <a:xfrm>
            <a:off x="908593" y="8575601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OTHER:</a:t>
            </a:r>
          </a:p>
        </p:txBody>
      </p:sp>
      <p:sp>
        <p:nvSpPr>
          <p:cNvPr id="135" name="AutoShape 135"/>
          <p:cNvSpPr/>
          <p:nvPr/>
        </p:nvSpPr>
        <p:spPr>
          <a:xfrm>
            <a:off x="909808" y="893596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6" name="AutoShape 136"/>
          <p:cNvSpPr/>
          <p:nvPr/>
        </p:nvSpPr>
        <p:spPr>
          <a:xfrm>
            <a:off x="909808" y="922346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3" name="Table 3"/>
          <p:cNvGraphicFramePr>
            <a:graphicFrameLocks noGrp="1"/>
          </p:cNvGraphicFramePr>
          <p:nvPr/>
        </p:nvGraphicFramePr>
        <p:xfrm>
          <a:off x="898402" y="2106332"/>
          <a:ext cx="5975596" cy="7029448"/>
        </p:xfrm>
        <a:graphic>
          <a:graphicData uri="http://schemas.openxmlformats.org/drawingml/2006/table">
            <a:tbl>
              <a:tblPr/>
              <a:tblGrid>
                <a:gridCol w="1147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7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0597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Photo-Related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#PhotoOfTheDay #InstaPhoto #PhotographyLovers #CaptureTheMoment</a:t>
                      </a:r>
                      <a:endParaRPr lang="en-US" sz="1100"/>
                    </a:p>
                    <a:p>
                      <a:pPr algn="l">
                        <a:lnSpc>
                          <a:spcPts val="1399"/>
                        </a:lnSpc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#IGPhotography #SnapShot #PicOfTheDay #JustGoShoot #VisualsOfLife</a:t>
                      </a:r>
                    </a:p>
                    <a:p>
                      <a:pPr algn="l">
                        <a:lnSpc>
                          <a:spcPts val="1399"/>
                        </a:lnSpc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#CanonPhotography (or swap with #NikonPhotography / #iPhonePhotography based on your gear) #LensCulture #Shutterbugs #PhotographyDaily #CreativePhotography #ThroughTheLens</a:t>
                      </a:r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0597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Holiday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#HappyHolidays #HolidayVibes #HolidaySeason #TisTheSeason #MerryAndBright #HolidayMagic #FestiveFeels #HolidayCheer #HomeForTheHolidays #WinterWonderland #DeckTheHalls #ChristmasCountdown (or swap with #HolidayCountdown) #HolidaysAtHome #CelebrateTheSeason #SeasonalVibes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6765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Food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#Foodie #FoodLover #InstaFood #FoodPhotography #Yummy #Delicious #Foodstagram #FoodPorn #Tasty #HomeCooking #FoodieGram #EatGoodFeelGood #FoodHeaven #WhatIEat #NomNomNom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0597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Seasons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#SeasonsOfLife #HelloSpring / #SpringVibes #SummerDays / #HelloSummer #AutumnVibes / #FallFeels #WinterWonderland #SeasonalVibes #ChangingSeasons #SeasonalStyle #SeasonalEats #SeasonalDecor #SeasonalLiving #InSeason #LoveTheSeasons #NaturePerfection #FourSeasons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6765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Hot Trends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#TrendingNow #HotRightNow #Viral #MustSee #TrendAlert #WhatsHot #InTheKnow #OnTrend #ThisIsTrending #PopCulture #LatestTrend #InternetGold #SocialMediaBuzz #BreakingTheInternet #TrendingTopic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0597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Nature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#NatureLovers #GetOutside #MotherNature #NaturePhotography #IntoTheWild #WildernessCulture #EarthFocus #NatureIsAwesome #ExploreNature #NatureVibes #StayAndWander #ScenicViews #OurPlanetDaily #NaturesBeauty</a:t>
                      </a:r>
                      <a:endParaRPr lang="en-US" sz="1100"/>
                    </a:p>
                    <a:p>
                      <a:pPr algn="l">
                        <a:lnSpc>
                          <a:spcPts val="1399"/>
                        </a:lnSpc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#GoExplore</a:t>
                      </a:r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681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Everything Else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r>
                        <a:rPr lang="en-US" sz="999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#LifeLately #GoodVibesOnly #DailyInspo #DoWhatYouLove #LiveAuthentic #InspoDaily #Vibes #LoveThis #MyLifeMyWay #ContentCreator #JustBecause #Aesthetic #HappyMoments #ForTheGram #DailyPost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4849">
                <a:tc>
                  <a:txBody>
                    <a:bodyPr/>
                    <a:lstStyle/>
                    <a:p>
                      <a:pPr algn="ctr">
                        <a:lnSpc>
                          <a:spcPts val="1399"/>
                        </a:lnSpc>
                        <a:defRPr/>
                      </a:pPr>
                      <a:r>
                        <a:rPr lang="en-US" sz="999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Related To My Business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9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extBox 4"/>
          <p:cNvSpPr txBox="1"/>
          <p:nvPr/>
        </p:nvSpPr>
        <p:spPr>
          <a:xfrm>
            <a:off x="777240" y="1547985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HASHTAGS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77240" y="105683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HASHTAG PLANNER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EVENT PLAN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0932" y="2126523"/>
          <a:ext cx="5940061" cy="7029444"/>
        </p:xfrm>
        <a:graphic>
          <a:graphicData uri="http://schemas.openxmlformats.org/drawingml/2006/table">
            <a:tbl>
              <a:tblPr/>
              <a:tblGrid>
                <a:gridCol w="638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0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0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SOCIAL MEDIA SITE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EVENT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0562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20932" y="1864058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348292" y="1864058"/>
            <a:ext cx="515764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208373" y="1065211"/>
            <a:ext cx="5355654" cy="7788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EVENT SUCCESS TRACKER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02970" y="2198520"/>
          <a:ext cx="5940062" cy="6935881"/>
        </p:xfrm>
        <a:graphic>
          <a:graphicData uri="http://schemas.openxmlformats.org/drawingml/2006/table">
            <a:tbl>
              <a:tblPr/>
              <a:tblGrid>
                <a:gridCol w="1824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6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41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8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56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242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EVENT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#ATTENDEES/</a:t>
                      </a:r>
                      <a:endParaRPr lang="en-US" sz="1100"/>
                    </a:p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RESPONDENTS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COST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# SALES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TRAFFIC GENERATED</a:t>
                      </a: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9424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2970" y="1919670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536552" y="1919670"/>
            <a:ext cx="721248" cy="1746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190859" y="2512865"/>
            <a:ext cx="5200985" cy="61741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New Year’s resolutions or bucket list – ask followers to share theirs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Repost a 30-Day Fitness Challenge (credit the source) – #FitnessGoals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motivational quote about fresh starts – #FreshStart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keto or healthy recipe – #WeightLossTips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trivia question – #NationalTriviaDay (Jan 4)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photo of outdoor winter fun (sledding, skiing, snowball fights) – #WinterFun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sunrise or sunset photo – #WinterSun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cozy or tropical drink recipe – #WinterDrinks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collage of favorite travel items – #NationalShopForTravelDay (Jan 9)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lively local scene (ice rink, park, etc.) – #SundayAfternoon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cute pic of your pet in winter gear – #DressUpYourPetDay (Jan 14)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celebrity in a cool hat – #NationalHatDay (Jan 15)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mac &amp; cheese recipe – #NationalCheeseLoversDay (Jan 20)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cute photo of people or animals hugging – #NationalHuggingDay (Jan 21)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What's your favorite type of pie? – #NationalPieDay (Jan 23)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Compliment another local or non-competing business – #NationalComplimentDay (Jan 24)</a:t>
            </a:r>
          </a:p>
          <a:p>
            <a:pPr algn="l">
              <a:lnSpc>
                <a:spcPts val="1800"/>
              </a:lnSpc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artwork or artist – #InspireYourHeartWithArtDay (Jan 31)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938948" y="2596877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6097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JANUARY IDEAS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938948" y="3023773"/>
            <a:ext cx="142205" cy="142205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38948" y="3522637"/>
            <a:ext cx="142205" cy="142205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938948" y="3731322"/>
            <a:ext cx="142205" cy="142205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938948" y="3940203"/>
            <a:ext cx="142205" cy="142205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38948" y="4204816"/>
            <a:ext cx="142205" cy="142205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938948" y="4632771"/>
            <a:ext cx="142205" cy="142205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938948" y="4853068"/>
            <a:ext cx="142205" cy="142205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938948" y="5095806"/>
            <a:ext cx="142205" cy="142205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938948" y="5552627"/>
            <a:ext cx="142205" cy="142205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938948" y="5771033"/>
            <a:ext cx="142205" cy="142205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938948" y="6237088"/>
            <a:ext cx="142205" cy="142205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938948" y="6455494"/>
            <a:ext cx="142205" cy="142205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938948" y="6931074"/>
            <a:ext cx="142205" cy="142205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938948" y="7387605"/>
            <a:ext cx="142205" cy="142205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938948" y="7844135"/>
            <a:ext cx="142205" cy="142205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938948" y="8300666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9151" y="2531915"/>
            <a:ext cx="6217920" cy="69132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heart-healthy recipes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HeartHealthMonth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Black creator, business, or story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BlackHistoryMonth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love or self-care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MondayMotivation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cozy winter morning routine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WinterVibes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their favorite romantic movie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ValentinesDayCountdown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funny Valentine’s meme or card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ValentinesHumor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local chocolate shop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ValentinesTreats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your pet with hearts or in red/pink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LoveYourPet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Chocolate or flowers?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ValentinesPoll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sweet or silly couple photo (or friendship photo)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GalentinesDay</a:t>
            </a: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b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(Feb 13)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self-love or self-care idea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SelfLove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favorite romantic meal recipe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ValentinesDinner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random act of kindness idea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RandomActsofKindnessDay</a:t>
            </a: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(Feb 17)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how they show love to themselves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SelfCareSunday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a favorite winter trip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ThrowbackThursday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quote or post about embracing uniqueness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LoveYourself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team or employee appreciation shout-out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ThankfulThursday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your favorite book or podcast about love, life, or growth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FebruaryReads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a customer or follower with a shoutout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FanFeature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photo of your workspace decorated for Valentine’s Day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FestiveOffice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favorite pancake recipe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NationalPancakeDay</a:t>
            </a: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(Feb 25, 2025)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cute animal photo to celebrate love in all forms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CutenessOverload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Talk about your favorite way to relax or recharge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WellnessWednesday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a list of "5 Things I Love Right Now" – and ask followers to do the same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funny winter “I’m over this weather” meme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WinterMood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creative Valentine's Day DIY or craft idea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poll: Coffee date or dinner date?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Leap Day (Feb 29, if applicable) – Share a quirky fun fact or bonus content!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777240" y="2587352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FEBRUARY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7240" y="2776123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2992411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7240" y="3202792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7240" y="3622509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77240" y="3831390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040270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258676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77240" y="4467556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77240" y="4942269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777240" y="5132099"/>
            <a:ext cx="142205" cy="142205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777240" y="5350505"/>
            <a:ext cx="142205" cy="142205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777240" y="5568910"/>
            <a:ext cx="142205" cy="142205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777240" y="5768271"/>
            <a:ext cx="142205" cy="142205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777240" y="6196885"/>
            <a:ext cx="142205" cy="142205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777240" y="6396240"/>
            <a:ext cx="142205" cy="142205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777240" y="3413629"/>
            <a:ext cx="142205" cy="142205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777240" y="5978479"/>
            <a:ext cx="142205" cy="142205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777240" y="6873705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7240" y="7083255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77240" y="7329091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777240" y="7518922"/>
            <a:ext cx="142205" cy="142205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77240" y="7737327"/>
            <a:ext cx="142205" cy="142205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77240" y="7936683"/>
            <a:ext cx="142205" cy="142205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777240" y="8155088"/>
            <a:ext cx="142205" cy="142205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777240" y="8354444"/>
            <a:ext cx="142205" cy="142205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777240" y="8572849"/>
            <a:ext cx="142205" cy="142205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777240" y="8772205"/>
            <a:ext cx="142205" cy="142205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9151" y="2531915"/>
            <a:ext cx="5966009" cy="6703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monthly goals or intentions – #HelloMarch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spring cleaning tip or checklist – #SpringCleaning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woman you admire – #WomensHistoryMonth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by a famous woman – #MotivationMonday or #WomensHistoryMonth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green-themed recipes – #MarchEats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something blooming or spring-related – #SignsOfSpring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behind-the-scenes of your workspace – #WorkWednesday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Are you Team Spring or still loving Winter?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fact about your industry – #FunFactFriday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book or podcast – #MarchReads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Promote a product or service with a spring discount – #SpringSale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self-care or wellness tip – #SelfCareSundayPost a “this or that” poll (e.g., coffee vs. tea, beach vs. mountains)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green outfit or accessory – #StPatricksDay (Mar 17)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lucky charm or superstition story – #LuckyVibes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rainbow-themed photo or product – #PotOfGold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a pet in green or with shamrocks – #StPatricksDayPets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the first day of spring (Mar 19, 2025) – #SpringEquinox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your favorite women-owned business – #WomensHistoryMonth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spring recipe (salad, smoothie, etc.) – #FreshEats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March Madness-style bracket (favorite snacks, movies, etc.) – #MarchMadness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about renewal or growth – #SpringVibes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user-generated photo or testimonial – #FanFeature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Offer a spring cleaning giveaway or contest – #Giveaway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your favorite spring memory – #ThrowbackThursday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your followers what they’re looking forward to this spring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#InternationalWomensDay (Mar 8) – share a personal story or team tribute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End the month with a gratitude post – what went well in March?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endParaRPr lang="en-US" sz="12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777240" y="2587352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MARCH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7240" y="2795173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3212545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7240" y="3629916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7240" y="4057202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77240" y="4256558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474963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683844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77240" y="4886995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77240" y="5095875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777240" y="5593482"/>
            <a:ext cx="142205" cy="142205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777240" y="5802363"/>
            <a:ext cx="142205" cy="142205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777240" y="6011243"/>
            <a:ext cx="142205" cy="142205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777240" y="6210924"/>
            <a:ext cx="142205" cy="142205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777240" y="6449927"/>
            <a:ext cx="142205" cy="142205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777240" y="6658807"/>
            <a:ext cx="142205" cy="142205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777240" y="3838797"/>
            <a:ext cx="142205" cy="142205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7" name="Group 57"/>
          <p:cNvGrpSpPr/>
          <p:nvPr/>
        </p:nvGrpSpPr>
        <p:grpSpPr>
          <a:xfrm>
            <a:off x="777240" y="3011004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77240" y="6867789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7240" y="7084161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77240" y="7517759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777240" y="7731063"/>
            <a:ext cx="142205" cy="142205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77240" y="7938529"/>
            <a:ext cx="142205" cy="142205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77240" y="8145996"/>
            <a:ext cx="142205" cy="142205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777240" y="8362892"/>
            <a:ext cx="142205" cy="142205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777240" y="8570359"/>
            <a:ext cx="142205" cy="142205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777240" y="9022477"/>
            <a:ext cx="142205" cy="142205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9151" y="2531915"/>
            <a:ext cx="5966009" cy="6703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monthly goals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HelloApril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April Fools' Day joke or prank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AprilFools</a:t>
            </a: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(Apr 1)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springtime photos (flowers, sunshine, nature)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SpringVibes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favorite book for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NationalLibraryWeek</a:t>
            </a: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(Apr 6–12)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MondayMotivation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your team or business wins so far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WinsWednesday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your favorite spring activity?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an Earth Month eco-friendly tip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EarthMonth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healthy spring recipe (salads, smoothies, light meals)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SpringEats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outdoor workout or walk spot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WellnessWednesday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cute pet enjoying springtime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PetsofInstagram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flower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SpringBloom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behind-the-scenes of spring cleaning or organizing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SpringCleaning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a poll: Tulips or Daffodils?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small/local business you love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SupportLocal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NationalPetDay</a:t>
            </a: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(Apr 11) with a cute pet pic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quote about growth or change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SpringQuotes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spring break photo – #TBT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an Easter or spring-themed giveaway – #Giveaway (Easter is Apr 20 in 2025)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an Easter brunch recipe or table setup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EasterVibes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creative DIY or craft idea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DIYSpring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about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EarthDay</a:t>
            </a: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(Apr 22) – share how you or your biz helps the planet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AdministrativeProfessionalsDay</a:t>
            </a: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(Apr 23) – show appreciation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rainy day activity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AprilShowers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spring fashion must-haves – #SpringStyle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fun fact related to your niche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FunFactFriday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customer or client story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TestimonialTuesday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“this or that” (picnic or hike, tea or lemonade, etc.) – #Engage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what’s on their spring bucket list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reflection on the month: What did you learn or love in April?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777240" y="2573337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APRIL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7240" y="2784861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3005783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7240" y="3224188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7240" y="3656634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77240" y="3864007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074200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291613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77240" y="4513155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77240" y="4726974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777240" y="4950258"/>
            <a:ext cx="142205" cy="142205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777240" y="5153149"/>
            <a:ext cx="142205" cy="142205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777240" y="5374511"/>
            <a:ext cx="142205" cy="142205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777240" y="5592117"/>
            <a:ext cx="142205" cy="142205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777240" y="5812659"/>
            <a:ext cx="142205" cy="142205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777240" y="3431561"/>
            <a:ext cx="142205" cy="142205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3" name="TextBox 53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777240" y="6021867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777240" y="6230846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77240" y="6458612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7240" y="6901905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77240" y="7104555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777240" y="7307206"/>
            <a:ext cx="142205" cy="142205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77240" y="7528491"/>
            <a:ext cx="142205" cy="142205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77240" y="7738291"/>
            <a:ext cx="142205" cy="142205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777240" y="7961799"/>
            <a:ext cx="142205" cy="142205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777240" y="8183429"/>
            <a:ext cx="142205" cy="142205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777240" y="8391737"/>
            <a:ext cx="142205" cy="142205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777240" y="8613367"/>
            <a:ext cx="142205" cy="142205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90" name="Group 90"/>
          <p:cNvGrpSpPr/>
          <p:nvPr/>
        </p:nvGrpSpPr>
        <p:grpSpPr>
          <a:xfrm>
            <a:off x="777240" y="8831674"/>
            <a:ext cx="142205" cy="142205"/>
            <a:chOff x="0" y="0"/>
            <a:chExt cx="812800" cy="812800"/>
          </a:xfrm>
        </p:grpSpPr>
        <p:sp>
          <p:nvSpPr>
            <p:cNvPr id="91" name="Freeform 9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TextBox 9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93" name="Group 93"/>
          <p:cNvGrpSpPr/>
          <p:nvPr/>
        </p:nvGrpSpPr>
        <p:grpSpPr>
          <a:xfrm>
            <a:off x="777240" y="9039972"/>
            <a:ext cx="142205" cy="142205"/>
            <a:chOff x="0" y="0"/>
            <a:chExt cx="812800" cy="812800"/>
          </a:xfrm>
        </p:grpSpPr>
        <p:sp>
          <p:nvSpPr>
            <p:cNvPr id="94" name="Freeform 9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TextBox 9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9151" y="2531915"/>
            <a:ext cx="5966009" cy="71227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goals or focus for the month – #HelloMay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spring quote or affirmation – #MondayMotivation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photo of flowers blooming in your area – #MayFlowers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your mom or ask followers to share theirs – #MothersDay 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(May 11, 2025)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woman who inspires you – #WomanCrushWednesday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behind-the-scenes of your workspace or life – #BTS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mental health tip or resource – #MentalHealthAwarenessMonth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sunny spring recipe (smoothie bowl, salad, grilled veggies) – #FreshEats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What’s your favorite way to relax in spring? – #SelfCare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Ice cream or frozen yogurt?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a customer or team member – #FeatureFriday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outdoor activity – #SpringVibes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a great spring memory – #ThrowbackThursday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 business you love – #SupportSmallBusiness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flat lay of your spring essentials – #FlatLayFriday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Teacher Appreciation Week (May 5–9) – thank a teacher!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something calming or mindful – #WellnessWednesday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book or podcast you’re loving – #MayReads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about growth or transformation – #SpringGrowth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to drop their favorite flower emoji 🌷🌻🌼 – #FlowerPower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fun fact or trivia about your niche – #FunFactFriday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picnic setup or idea – #PicnicSeason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plant or garden tips – #PlantParenthood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Talk about a personal or business milestone – #Celebrate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something red, white, and blue for Memorial Day – #MemorialDay 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(May 26, 2025)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gratitude list or ask followers what they’re grateful for – #Gratitude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checklist: “Things to Do This Spring” – #SpringChecklist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Mountains or beach for summer trips? – #TravelTuesday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Reflect on the month: wins, lessons, and what you’re excited for in June – #MonthInReview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endParaRPr lang="en-US" sz="12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777239" y="2587352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MAY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7240" y="2779157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2998232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7240" y="3216638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7240" y="3858491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77240" y="4074674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297803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728779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77240" y="4937660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77240" y="5154104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777240" y="5364946"/>
            <a:ext cx="142205" cy="142205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777240" y="5580955"/>
            <a:ext cx="142205" cy="142205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777240" y="5795838"/>
            <a:ext cx="142205" cy="142205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777240" y="7315905"/>
            <a:ext cx="142205" cy="142205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777240" y="3656319"/>
            <a:ext cx="142205" cy="142205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1" name="Group 51"/>
          <p:cNvGrpSpPr/>
          <p:nvPr/>
        </p:nvGrpSpPr>
        <p:grpSpPr>
          <a:xfrm>
            <a:off x="777240" y="6020453"/>
            <a:ext cx="142205" cy="142205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777240" y="6235420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777240" y="6453988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77240" y="6668199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7240" y="6894971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77240" y="7105438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777240" y="7531072"/>
            <a:ext cx="142205" cy="142205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77240" y="7748673"/>
            <a:ext cx="142205" cy="142205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77240" y="7964780"/>
            <a:ext cx="142205" cy="142205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777240" y="8180284"/>
            <a:ext cx="142205" cy="142205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777240" y="8621198"/>
            <a:ext cx="142205" cy="142205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777240" y="8826703"/>
            <a:ext cx="142205" cy="142205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777240" y="9243195"/>
            <a:ext cx="142205" cy="142205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90" name="Group 90"/>
          <p:cNvGrpSpPr/>
          <p:nvPr/>
        </p:nvGrpSpPr>
        <p:grpSpPr>
          <a:xfrm>
            <a:off x="777240" y="9053038"/>
            <a:ext cx="142205" cy="142205"/>
            <a:chOff x="0" y="0"/>
            <a:chExt cx="812800" cy="812800"/>
          </a:xfrm>
        </p:grpSpPr>
        <p:sp>
          <p:nvSpPr>
            <p:cNvPr id="91" name="Freeform 9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TextBox 9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9151" y="2531915"/>
            <a:ext cx="6109966" cy="6913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goals or summer bucket list – #HelloJune #SummerGoals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sunny, outdoorsy photo to welcome the season – #SummerVibes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summer drink recipe (iced coffee, lemonade, etc.) – #SipsOfSummer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local spot for summer fun – #SupportLocal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a team win or customer shoutout – #FeatureFriday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pride-themed post or support message – #PrideMonth 🏳️‍🌈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mental wellness tip or check-in – #WellnessWednesday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Beach day or pool day? (run a poll!) – #ThisOrThat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motivational quote about growth – #MidYearMotivation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Donut Day (June 6) with a sweet post – #NationalDonutDay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vacation destination or travel pic – #WanderlustWednesday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summer reading list or favorite book – #JuneReads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one thing you want to do this summer?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Father’s Day (June 15, 2025) – share a tribute or ask followers to share their dads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behind-the-scenes look at your workspace or process – #BTS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a “Summer To-Do List” graphic – #SummerFun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team or pet photo outside enjoying the weather – #TeamTuesday or #PetsofInstagram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summer giveaway or contest – #SummerGiveaway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the First Day of Summer (June 21) – #FirstDayOfSummer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a favorite summer memory – #ThrowbackThursday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seasonal dish or BBQ tip – #GrillSeason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“this or that” (sunrise vs. sunset, beach vs. lake, etc.) – #EngageYourAudience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customer review or testimonial – #TestimonialTuesday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productivity or planning tip for mid-year check-ins – #HalfwayThere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Spotlight a small business you love – #SmallBizLove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nature walk or hiking pic – #OutdoorAdventures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Wrap up the month with a reflection post – What did you love, learn, or accomplish in June?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endParaRPr lang="en-US" sz="12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777240" y="2573163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JUNE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7240" y="2775606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2994011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9934" y="3423154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3059" y="3849439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77240" y="4063221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298086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509417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77240" y="4726540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77240" y="4942827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777240" y="5149532"/>
            <a:ext cx="142205" cy="142205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777240" y="5380152"/>
            <a:ext cx="142205" cy="142205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777240" y="5599938"/>
            <a:ext cx="142205" cy="142205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777240" y="6022126"/>
            <a:ext cx="142205" cy="142205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777240" y="6231934"/>
            <a:ext cx="142205" cy="142205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777240" y="3631890"/>
            <a:ext cx="142205" cy="142205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3" name="TextBox 53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777240" y="6456531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777240" y="6885798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77240" y="7100075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7240" y="7302394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77240" y="7534395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777240" y="7752800"/>
            <a:ext cx="142205" cy="142205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77240" y="8174646"/>
            <a:ext cx="142205" cy="142205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77240" y="8392953"/>
            <a:ext cx="142205" cy="142205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777240" y="8624837"/>
            <a:ext cx="142205" cy="142205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777240" y="8824193"/>
            <a:ext cx="142205" cy="142205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777240" y="9072795"/>
            <a:ext cx="142205" cy="142205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60411" y="2531915"/>
            <a:ext cx="5934749" cy="6913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July goals or summer bucket list – #HelloJuly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photo in red, white, and blue – #4thOfJuly (July 4)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firework pic or memory from Independence Day – #July4thVibes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your go-to BBQ dish? – #BBQSeason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summer safety tip (hydration, sunscreen, etc.) – #WellnessWednesday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Ice Cream Month – share your favorite flavor 🍦 – #IceCreamLovers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a poll: Beach day or lake day? – #SummerFun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behind-the-scenes of your summer routine – #DayInTheLife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summer playlist – #FeelGoodFriday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Spotlight a local business or maker – #SupportLocal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pet enjoying summer (pool, beach, shades) – #PetsofInstagram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summer reading recommendation – #JulyReads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productivity tip for staying focused in the summer – #WorkSmart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one thing on your summer bucket list?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picnic or outdoor meal setup – #PicnicSeason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Mojito Day (July 11) or National French Fry Day (July 13) with a foodie post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about freedom, sunshine, or joy – #MondayMotivation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giveaway or contest – summer edition! – #SummerGiveaway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customer story or testimonial – #FanFeature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summer DIY or craft idea – #GetCreative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hydration reminder – and your favorite water bottle! – #HydrationNation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scenic sunset, beach, or backyard chill pic – #GoldenHour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summer skincare tip – #SelfCare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Parents’ Day (July 27, 2025) with a tribute post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fun “this or that” (lemonade vs. iced tea, road trip vs. staycation)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summer playlist or movie night list – #SummerVibes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hobby you love doing during the summer – #HobbyTime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reflection on July – What did you accomplish, enjoy, or learn?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Tease what’s coming in August – new launches, ideas, or themes!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endParaRPr lang="en-US" sz="12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808500" y="2587352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JULY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08500" y="2784648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08500" y="3011004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08500" y="3430259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808500" y="3658817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08500" y="4077075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08500" y="4293786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08500" y="4519035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08500" y="4726482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08500" y="4944447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808500" y="5148900"/>
            <a:ext cx="142205" cy="142205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808500" y="5378622"/>
            <a:ext cx="142205" cy="142205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808500" y="5586439"/>
            <a:ext cx="142205" cy="142205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808500" y="5808831"/>
            <a:ext cx="142205" cy="142205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808500" y="3210360"/>
            <a:ext cx="142205" cy="142205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51" name="Group 51"/>
          <p:cNvGrpSpPr/>
          <p:nvPr/>
        </p:nvGrpSpPr>
        <p:grpSpPr>
          <a:xfrm>
            <a:off x="808500" y="6031223"/>
            <a:ext cx="142205" cy="142205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808500" y="6475451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808500" y="6674521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808500" y="6893063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808500" y="7104865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808500" y="7323407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819330" y="7760491"/>
            <a:ext cx="142205" cy="142205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808500" y="7968799"/>
            <a:ext cx="142205" cy="142205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808500" y="8180981"/>
            <a:ext cx="142205" cy="142205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808500" y="8396687"/>
            <a:ext cx="142205" cy="142205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808500" y="8612393"/>
            <a:ext cx="142205" cy="142205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808500" y="8826337"/>
            <a:ext cx="142205" cy="142205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808500" y="9040281"/>
            <a:ext cx="142205" cy="142205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90" name="Group 90"/>
          <p:cNvGrpSpPr/>
          <p:nvPr/>
        </p:nvGrpSpPr>
        <p:grpSpPr>
          <a:xfrm>
            <a:off x="808500" y="9262602"/>
            <a:ext cx="142205" cy="142205"/>
            <a:chOff x="0" y="0"/>
            <a:chExt cx="812800" cy="812800"/>
          </a:xfrm>
        </p:grpSpPr>
        <p:sp>
          <p:nvSpPr>
            <p:cNvPr id="91" name="Freeform 9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TextBox 9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9151" y="2517224"/>
            <a:ext cx="6057449" cy="69132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August goals or intentions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HelloAugust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quote about summer memories or new beginnings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MondayMotivation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summer memory with a throwback photo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ThrowbackThursday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back-to-school tip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BackToSchool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“What’s in my bag/backpack” photo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BackToSchoolEssentials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Friendship Day (Aug 3, 2025) – post a photo or tag your besties!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picnic spot or outdoor hangout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SummerVibes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Are you team “Soak up the sun” or “Ready for fall”?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flat lay of your August must-haves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AugustStyle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International Cat Day (Aug 8) – share a cat photo or meme 🐱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self-care or slow-down reminder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SelfCareSunday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hydration tip or healthy summer snack idea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WellnessWednesday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behind-the-scenes look at your work routine – #BTS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local café, boutique, or artist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SupportSmallBusiness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summer reading list or favorite August book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AugustReads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Relaxation Day (Aug 15) – share your chill-out activity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What’s your favorite thing about summer? 🌞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team highlight or appreciation post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TeamTuesday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motivational quote about transitions or growth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WisdomWednesday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summer clearance or back-to-school sale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SaleAlert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favorite vacation photo – #Wanderlust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seasonal recipe (grilled veggies, fruit salad, etc.)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FreshEats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Dog Day (Aug 26) – show off your pup or ask followers to share theirs 🐶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“This or That” (pool vs. beach, sweet vs. salty, staycation vs. travel)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customer review or story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TestimonialTuesday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 are you looking forward to in fall? 🍂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Show off your workspace refresh or prep for the new season – #</a:t>
            </a:r>
            <a:r>
              <a:rPr lang="en-US" sz="1200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WorkspaceGoals</a:t>
            </a: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1679"/>
              </a:lnSpc>
              <a:spcBef>
                <a:spcPct val="0"/>
              </a:spcBef>
            </a:pPr>
            <a:endParaRPr lang="en-US" sz="1200" dirty="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777240" y="2560490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AUGUST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7240" y="2757786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3217491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7240" y="3639847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0788" y="3853322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296156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505037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77240" y="4722940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77240" y="4921794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777240" y="5148279"/>
            <a:ext cx="142205" cy="142205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777240" y="3426371"/>
            <a:ext cx="142205" cy="142205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777240" y="7300375"/>
            <a:ext cx="142205" cy="142205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777240" y="5346160"/>
            <a:ext cx="142205" cy="142205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777240" y="5587440"/>
            <a:ext cx="142205" cy="142205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777240" y="5796924"/>
            <a:ext cx="142205" cy="142205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777240" y="6008011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777240" y="6229294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77240" y="6453457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7240" y="6662887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70788" y="6875940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777240" y="7091293"/>
            <a:ext cx="142205" cy="142205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77240" y="7539325"/>
            <a:ext cx="142205" cy="142205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77240" y="7751452"/>
            <a:ext cx="142205" cy="142205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777240" y="8167786"/>
            <a:ext cx="142205" cy="142205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770788" y="8396067"/>
            <a:ext cx="142205" cy="142205"/>
            <a:chOff x="0" y="0"/>
            <a:chExt cx="812800" cy="812800"/>
          </a:xfrm>
        </p:grpSpPr>
        <p:sp>
          <p:nvSpPr>
            <p:cNvPr id="82" name="Freeform 8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Box 8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777240" y="8600197"/>
            <a:ext cx="142205" cy="142205"/>
            <a:chOff x="0" y="0"/>
            <a:chExt cx="812800" cy="812800"/>
          </a:xfrm>
        </p:grpSpPr>
        <p:sp>
          <p:nvSpPr>
            <p:cNvPr id="85" name="Freeform 8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TextBox 8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777240" y="8830767"/>
            <a:ext cx="142205" cy="142205"/>
            <a:chOff x="0" y="0"/>
            <a:chExt cx="812800" cy="812800"/>
          </a:xfrm>
        </p:grpSpPr>
        <p:sp>
          <p:nvSpPr>
            <p:cNvPr id="88" name="Freeform 8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Box 8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AutoShape 3"/>
          <p:cNvSpPr/>
          <p:nvPr/>
        </p:nvSpPr>
        <p:spPr>
          <a:xfrm>
            <a:off x="904340" y="2113577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904340" y="243552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904340" y="2759372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904340" y="311359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/>
          <p:nvPr/>
        </p:nvSpPr>
        <p:spPr>
          <a:xfrm>
            <a:off x="904340" y="346601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8"/>
          <p:cNvGrpSpPr/>
          <p:nvPr/>
        </p:nvGrpSpPr>
        <p:grpSpPr>
          <a:xfrm>
            <a:off x="904340" y="2526958"/>
            <a:ext cx="140977" cy="140977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04340" y="2853507"/>
            <a:ext cx="140977" cy="140977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04340" y="3219315"/>
            <a:ext cx="140977" cy="140977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3886200" y="2517676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2"/>
                </a:lnTo>
                <a:lnTo>
                  <a:pt x="0" y="1595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Freeform 18"/>
          <p:cNvSpPr/>
          <p:nvPr/>
        </p:nvSpPr>
        <p:spPr>
          <a:xfrm>
            <a:off x="3886200" y="2856710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3886200" y="3210032"/>
            <a:ext cx="142193" cy="159543"/>
          </a:xfrm>
          <a:custGeom>
            <a:avLst/>
            <a:gdLst/>
            <a:ahLst/>
            <a:cxnLst/>
            <a:rect l="l" t="t" r="r" b="b"/>
            <a:pathLst>
              <a:path w="142193" h="159543">
                <a:moveTo>
                  <a:pt x="0" y="0"/>
                </a:moveTo>
                <a:lnTo>
                  <a:pt x="142193" y="0"/>
                </a:lnTo>
                <a:lnTo>
                  <a:pt x="142193" y="159543"/>
                </a:lnTo>
                <a:lnTo>
                  <a:pt x="0" y="1595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AutoShape 20"/>
          <p:cNvSpPr/>
          <p:nvPr/>
        </p:nvSpPr>
        <p:spPr>
          <a:xfrm>
            <a:off x="904340" y="5139470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" name="AutoShape 21"/>
          <p:cNvSpPr/>
          <p:nvPr/>
        </p:nvSpPr>
        <p:spPr>
          <a:xfrm>
            <a:off x="904340" y="590440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" name="AutoShape 22"/>
          <p:cNvSpPr/>
          <p:nvPr/>
        </p:nvSpPr>
        <p:spPr>
          <a:xfrm>
            <a:off x="904340" y="618825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3" name="AutoShape 23"/>
          <p:cNvSpPr/>
          <p:nvPr/>
        </p:nvSpPr>
        <p:spPr>
          <a:xfrm>
            <a:off x="904340" y="647209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AutoShape 24"/>
          <p:cNvSpPr/>
          <p:nvPr/>
        </p:nvSpPr>
        <p:spPr>
          <a:xfrm>
            <a:off x="904340" y="7712575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5" name="AutoShape 25"/>
          <p:cNvSpPr/>
          <p:nvPr/>
        </p:nvSpPr>
        <p:spPr>
          <a:xfrm>
            <a:off x="904340" y="806679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6" name="AutoShape 26"/>
          <p:cNvSpPr/>
          <p:nvPr/>
        </p:nvSpPr>
        <p:spPr>
          <a:xfrm>
            <a:off x="904340" y="841921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7" name="Group 27"/>
          <p:cNvGrpSpPr/>
          <p:nvPr/>
        </p:nvGrpSpPr>
        <p:grpSpPr>
          <a:xfrm>
            <a:off x="904340" y="7480161"/>
            <a:ext cx="140977" cy="140977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904340" y="7806710"/>
            <a:ext cx="140977" cy="140977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904340" y="8172518"/>
            <a:ext cx="140977" cy="140977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3887415" y="7480161"/>
            <a:ext cx="140977" cy="140977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3887415" y="7806710"/>
            <a:ext cx="140977" cy="140977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3887415" y="8172518"/>
            <a:ext cx="140977" cy="140977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357702" y="3642229"/>
            <a:ext cx="1112382" cy="1112382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STRATEGY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904340" y="1901170"/>
            <a:ext cx="174236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904340" y="217517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INSTAGRAM GOALS THIS MONTH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3886200" y="217517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QUANTIFY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904340" y="5149077"/>
            <a:ext cx="596372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BIO TO READ (150 CHARACTERS):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904340" y="594473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USER NAME: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3886200" y="594473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LINK IN BIO / CALL TO ACTION: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904340" y="623111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LINK. TREE LINKS: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904340" y="649591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OFTEN TO POST: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904340" y="7210287"/>
            <a:ext cx="5053737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NEW / POPULAR INSTAGRAM PROFILES TO FOLLOW: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1219256" y="4812762"/>
            <a:ext cx="138927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AVATAR (320X320)</a:t>
            </a:r>
          </a:p>
        </p:txBody>
      </p:sp>
      <p:grpSp>
        <p:nvGrpSpPr>
          <p:cNvPr id="59" name="Group 59"/>
          <p:cNvGrpSpPr/>
          <p:nvPr/>
        </p:nvGrpSpPr>
        <p:grpSpPr>
          <a:xfrm>
            <a:off x="3670542" y="3614655"/>
            <a:ext cx="519305" cy="519305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3670542" y="4177056"/>
            <a:ext cx="519305" cy="519305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4263618" y="3614655"/>
            <a:ext cx="519305" cy="519305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4263618" y="4177056"/>
            <a:ext cx="519305" cy="519305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4854502" y="3614655"/>
            <a:ext cx="519305" cy="519305"/>
            <a:chOff x="0" y="0"/>
            <a:chExt cx="812800" cy="812800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4854502" y="4177056"/>
            <a:ext cx="519305" cy="519305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5445385" y="3614655"/>
            <a:ext cx="519305" cy="519305"/>
            <a:chOff x="0" y="0"/>
            <a:chExt cx="812800" cy="812800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Box 7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5445385" y="4177056"/>
            <a:ext cx="519305" cy="519305"/>
            <a:chOff x="0" y="0"/>
            <a:chExt cx="812800" cy="812800"/>
          </a:xfrm>
        </p:grpSpPr>
        <p:sp>
          <p:nvSpPr>
            <p:cNvPr id="81" name="Freeform 8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TextBox 8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6036269" y="3614655"/>
            <a:ext cx="519305" cy="519305"/>
            <a:chOff x="0" y="0"/>
            <a:chExt cx="812800" cy="812800"/>
          </a:xfrm>
        </p:grpSpPr>
        <p:sp>
          <p:nvSpPr>
            <p:cNvPr id="84" name="Freeform 8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Box 8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86" name="Group 86"/>
          <p:cNvGrpSpPr/>
          <p:nvPr/>
        </p:nvGrpSpPr>
        <p:grpSpPr>
          <a:xfrm>
            <a:off x="6036269" y="4177056"/>
            <a:ext cx="519305" cy="519305"/>
            <a:chOff x="0" y="0"/>
            <a:chExt cx="812800" cy="812800"/>
          </a:xfrm>
        </p:grpSpPr>
        <p:sp>
          <p:nvSpPr>
            <p:cNvPr id="87" name="Freeform 8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TextBox 8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89" name="TextBox 89"/>
          <p:cNvSpPr txBox="1"/>
          <p:nvPr/>
        </p:nvSpPr>
        <p:spPr>
          <a:xfrm>
            <a:off x="3670542" y="4812762"/>
            <a:ext cx="2885032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INSTAGRAM STORY HIGHLIGHTS</a:t>
            </a:r>
          </a:p>
        </p:txBody>
      </p:sp>
      <p:sp>
        <p:nvSpPr>
          <p:cNvPr id="90" name="TextBox 90"/>
          <p:cNvSpPr txBox="1"/>
          <p:nvPr/>
        </p:nvSpPr>
        <p:spPr>
          <a:xfrm>
            <a:off x="3887415" y="649591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MONTHLY POSTS NEEDED:</a:t>
            </a:r>
          </a:p>
        </p:txBody>
      </p:sp>
      <p:sp>
        <p:nvSpPr>
          <p:cNvPr id="91" name="AutoShape 91"/>
          <p:cNvSpPr/>
          <p:nvPr/>
        </p:nvSpPr>
        <p:spPr>
          <a:xfrm>
            <a:off x="904340" y="671339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2" name="TextBox 92"/>
          <p:cNvSpPr txBox="1"/>
          <p:nvPr/>
        </p:nvSpPr>
        <p:spPr>
          <a:xfrm>
            <a:off x="904947" y="673721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POSTS THIS MONTH:</a:t>
            </a:r>
          </a:p>
        </p:txBody>
      </p:sp>
      <p:sp>
        <p:nvSpPr>
          <p:cNvPr id="93" name="TextBox 93"/>
          <p:cNvSpPr txBox="1"/>
          <p:nvPr/>
        </p:nvSpPr>
        <p:spPr>
          <a:xfrm>
            <a:off x="3888023" y="6737212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# STORIES THIS MONTH:</a:t>
            </a:r>
          </a:p>
        </p:txBody>
      </p:sp>
      <p:sp>
        <p:nvSpPr>
          <p:cNvPr id="94" name="AutoShape 94"/>
          <p:cNvSpPr/>
          <p:nvPr/>
        </p:nvSpPr>
        <p:spPr>
          <a:xfrm>
            <a:off x="904340" y="6954699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5" name="TextBox 95"/>
          <p:cNvSpPr txBox="1"/>
          <p:nvPr/>
        </p:nvSpPr>
        <p:spPr>
          <a:xfrm>
            <a:off x="905555" y="696898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CURRENT # OF FOLLOWERS:</a:t>
            </a:r>
          </a:p>
        </p:txBody>
      </p:sp>
      <p:sp>
        <p:nvSpPr>
          <p:cNvPr id="96" name="TextBox 96"/>
          <p:cNvSpPr txBox="1"/>
          <p:nvPr/>
        </p:nvSpPr>
        <p:spPr>
          <a:xfrm>
            <a:off x="3888630" y="6968987"/>
            <a:ext cx="298186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INCREASE OVER LAST MONTH:</a:t>
            </a:r>
          </a:p>
        </p:txBody>
      </p:sp>
      <p:sp>
        <p:nvSpPr>
          <p:cNvPr id="97" name="AutoShape 97"/>
          <p:cNvSpPr/>
          <p:nvPr/>
        </p:nvSpPr>
        <p:spPr>
          <a:xfrm>
            <a:off x="904947" y="7186474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" name="AutoShape 98"/>
          <p:cNvSpPr/>
          <p:nvPr/>
        </p:nvSpPr>
        <p:spPr>
          <a:xfrm>
            <a:off x="906770" y="8769791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9" name="AutoShape 99"/>
          <p:cNvSpPr/>
          <p:nvPr/>
        </p:nvSpPr>
        <p:spPr>
          <a:xfrm>
            <a:off x="906770" y="9122216"/>
            <a:ext cx="596372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00" name="Group 100"/>
          <p:cNvGrpSpPr/>
          <p:nvPr/>
        </p:nvGrpSpPr>
        <p:grpSpPr>
          <a:xfrm>
            <a:off x="906770" y="8509707"/>
            <a:ext cx="140977" cy="140977"/>
            <a:chOff x="0" y="0"/>
            <a:chExt cx="812800" cy="812800"/>
          </a:xfrm>
        </p:grpSpPr>
        <p:sp>
          <p:nvSpPr>
            <p:cNvPr id="101" name="Freeform 10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TextBox 10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3" name="Group 103"/>
          <p:cNvGrpSpPr/>
          <p:nvPr/>
        </p:nvGrpSpPr>
        <p:grpSpPr>
          <a:xfrm>
            <a:off x="906770" y="8875515"/>
            <a:ext cx="140977" cy="140977"/>
            <a:chOff x="0" y="0"/>
            <a:chExt cx="812800" cy="812800"/>
          </a:xfrm>
        </p:grpSpPr>
        <p:sp>
          <p:nvSpPr>
            <p:cNvPr id="104" name="Freeform 10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TextBox 10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6" name="Group 106"/>
          <p:cNvGrpSpPr/>
          <p:nvPr/>
        </p:nvGrpSpPr>
        <p:grpSpPr>
          <a:xfrm>
            <a:off x="3889845" y="8509707"/>
            <a:ext cx="140977" cy="140977"/>
            <a:chOff x="0" y="0"/>
            <a:chExt cx="812800" cy="812800"/>
          </a:xfrm>
        </p:grpSpPr>
        <p:sp>
          <p:nvSpPr>
            <p:cNvPr id="107" name="Freeform 10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TextBox 10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9" name="Group 109"/>
          <p:cNvGrpSpPr/>
          <p:nvPr/>
        </p:nvGrpSpPr>
        <p:grpSpPr>
          <a:xfrm>
            <a:off x="3889845" y="8875515"/>
            <a:ext cx="140977" cy="140977"/>
            <a:chOff x="0" y="0"/>
            <a:chExt cx="812800" cy="812800"/>
          </a:xfrm>
        </p:grpSpPr>
        <p:sp>
          <p:nvSpPr>
            <p:cNvPr id="110" name="Freeform 1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TextBox 1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01580" y="2531915"/>
            <a:ext cx="6050730" cy="6703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September goals or intentions – #HelloSeptember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fall-inspired photo (leaves, pumpkins, cozy vibes) – #FallVibes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Labor Day (Sept 1, 2025) with a post about relaxation or hard work – #LaborDay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back-to-school memory or tips – #BackToSchool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new beginnings – #MondayMotivation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self-care tip or routine as the seasons change – #SelfCareSunday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local fall event or activity – #SupportLocal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your followers: What’s your favorite fall tradition? – #FallFavorites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fall recipe (pumpkin spice, apple cider, etc.) – #FallEats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Coffee Day (Sept 29) with your favorite coffee drink – #NationalCoffeeDay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cozy sweater or jacket look – #FallFashion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about a fall cleaning or organizing tip – #FallClean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fall activity (apple picking, hiking, bonfires) – #AutumnAdventures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business or product that helps with the fall transition – #FallEssentials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“This or That” (apple pie vs. pumpkin pie, summer vs. fall) – #ThisOrThat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quote or affirmation about change – #TransformationTuesday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Grandparents’ Day (Sept 7) with a shoutout to the special seniors in your life – #GrandparentsDay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your workspace as you prepare for the new season – #WorkspaceGoals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“fall bucket list” with activities you want to do this month – #FallBucketList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or video of you enjoying the first signs of fall – #AutumnVibes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fall DIY or craft idea – #DIYSeason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to drop their favorite fall beverage – #FallFlavors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to your favorite summer memory as the season transitions – #ThrowbackThursday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customer story or review – #FanFeature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777240" y="2577480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SEPTEMBER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7240" y="2786725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3011004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7240" y="3469296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7240" y="3678176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77240" y="3892528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096828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315599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77240" y="4519899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77240" y="4725922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777240" y="5183935"/>
            <a:ext cx="142205" cy="142205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777240" y="5402341"/>
            <a:ext cx="142205" cy="142205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777240" y="5620746"/>
            <a:ext cx="142205" cy="142205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777240" y="6031262"/>
            <a:ext cx="142205" cy="142205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777240" y="6481560"/>
            <a:ext cx="142205" cy="142205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777240" y="6699966"/>
            <a:ext cx="142205" cy="142205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777240" y="7344228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777240" y="7769183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77240" y="8216095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0788" y="8424975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77240" y="8626929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777240" y="6908846"/>
            <a:ext cx="142205" cy="142205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77240" y="8826284"/>
            <a:ext cx="142205" cy="142205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77240" y="9283510"/>
            <a:ext cx="142205" cy="142205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9151" y="2531915"/>
            <a:ext cx="6194347" cy="6494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October goals or focus – #HelloOctober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fall-inspired photo (pumpkin patch, changing leaves, etc.) – #FallVibes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World Mental Health Day (Oct 10) – share a tip or resource – #MentalHealthMatters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your favorite Halloween costume from past years – #HalloweenThrowback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spooky quote or fun Halloween trivia – #HalloweenFun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followers: What’s your favorite fall activity? (apple picking, hiking, carving pumpkins)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fall recipe (soup, stew, pumpkin pie, etc.) – #FallEats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Pumpkin Day (Oct 26) with a pumpkin-themed post – #PumpkinSeason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DIY craft idea (fall decor, pumpkin painting, etc.) – #DIYFall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spooky movie or TV show – #SpookySeason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embracing change – #TransformationTuesday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Halloween-themed giveaway or contest – #SpookyGiveaway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fall fashion (scarves, boots, cozy sweaters) – #FallFashion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Trick or treat? (run a poll) – #TrickOrTreat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behind-the-scenes look at your Halloween preparations – #BTS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 business with a fall-related product – #SupportLocal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photo of your Halloween decorations – #HalloweenDecor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throwback photo of a fun fall or Halloween memory – #ThrowbackThursday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fall cleaning or organizing tip – #FallCleaning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spooky pet photo (or ask followers to share theirs) – #SpookyPets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Chocolate Day (Oct 28) with a sweet post – #NationalChocolateDay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tutorial on how to make a Halloween treat or drink – #HalloweenRecipes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autumn book or podcast – #OctoberReads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your team or company’s Halloween spirit (costumes, themed decor, etc.) – #TeamSpirit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quote about the magic of fall – #AutumnMagic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777240" y="2577480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OCTOBER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7240" y="2776836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3011004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7240" y="3442204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7240" y="3641559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77240" y="3845342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316547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526637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77240" y="4970457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77240" y="5169813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5" name="TextBox 35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777240" y="5378693"/>
            <a:ext cx="142205" cy="142205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777240" y="5578049"/>
            <a:ext cx="142205" cy="142205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777240" y="5786929"/>
            <a:ext cx="142205" cy="142205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777240" y="6019333"/>
            <a:ext cx="142205" cy="142205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777240" y="6218689"/>
            <a:ext cx="142205" cy="142205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777240" y="6617400"/>
            <a:ext cx="142205" cy="142205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777240" y="6821229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777240" y="7336598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77240" y="7545479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0788" y="7754359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77240" y="6418044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777240" y="8206414"/>
            <a:ext cx="142205" cy="142205"/>
            <a:chOff x="0" y="0"/>
            <a:chExt cx="812800" cy="812800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77240" y="8405769"/>
            <a:ext cx="142205" cy="142205"/>
            <a:chOff x="0" y="0"/>
            <a:chExt cx="812800" cy="812800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77240" y="8605125"/>
            <a:ext cx="142205" cy="142205"/>
            <a:chOff x="0" y="0"/>
            <a:chExt cx="812800" cy="81280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777240" y="9078830"/>
            <a:ext cx="142205" cy="142205"/>
            <a:chOff x="0" y="0"/>
            <a:chExt cx="812800" cy="812800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9151" y="2531915"/>
            <a:ext cx="5966009" cy="6494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November goals or plans – #HelloNovember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a fall-inspired activity (hiking, apple picking, etc.) – #AutumnVibes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Veterans Day (Nov 11) – post a tribute or thank you message to veterans – #VeteransDay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favorite cozy recipe (soup, stew, pie, etc.) – #NovemberEats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gratitude or reflection – #MondayMotivation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What’s your favorite Thanksgiving dish? – #ThanksgivingPoll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behind-the-scenes look at your holiday preparations – #BTS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Ask: What are you most grateful for this year? – #Gratitude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fall or Thanksgiving table setting idea – #TableSettingTuesday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 business offering perfect gifts for the holiday season – #SupportSmallBusiness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self-care tip for the colder months – #SelfCareSunday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Sandwich Day (Nov 3) with your favorite sandwich – #NationalSandwichDay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a favorite fall memory or location – #ThrowbackThursday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comfort food or recipe for the colder weather – #ComfortFood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World Kindness Day (Nov 13) – share a random act of kindness – #WorldKindnessDay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poll: Are you Team Pumpkin Pie or Team Apple Pie? – #PieWars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fall DIY project (candles, wreaths, etc.) – #DIYFall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Thanksgiving (Nov 27, 2025) with a gratitude post or favorite recipe – #ThanksgivingVibes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Ask followers what they’re most excited about for the holiday season – #HolidayExcitement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about a Thanksgiving tradition in your family or culture – #TraditionTuesday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motivational quote about embracing change and gratitude – #ThankfulThursday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777240" y="2598602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NOVEMBER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7240" y="2807483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3235395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7240" y="3679010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7240" y="3887890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77240" y="4096771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305651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521379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777240" y="4730259"/>
            <a:ext cx="142205" cy="142205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777240" y="4933301"/>
            <a:ext cx="142205" cy="142205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5" name="TextBox 35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777240" y="5391150"/>
            <a:ext cx="142205" cy="142205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777240" y="5590505"/>
            <a:ext cx="142205" cy="142205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777240" y="6030872"/>
            <a:ext cx="142205" cy="142205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777240" y="6239752"/>
            <a:ext cx="142205" cy="142205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777240" y="6688458"/>
            <a:ext cx="142205" cy="142205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777240" y="7124285"/>
            <a:ext cx="142205" cy="142205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777240" y="7342690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770788" y="7551571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77240" y="7976179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7240" y="8411104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77240" y="8827527"/>
            <a:ext cx="142205" cy="142205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29151" y="2531915"/>
            <a:ext cx="5966009" cy="6703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December goals or intentions – #HelloDecember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your holiday decorations or tree – #DeckTheHalls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Cookie Day (Dec 4) by sharing your favorite cookie recipe – #NationalCookieDay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cozy winter outfit or accessory – #WinterFashion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motivational quote about finishing the year strong – #MondayMotivation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Run a poll: Are you a holiday movie lover or a holiday music fan? – #HolidayDebate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small business or local artisan you love – #SupportSmallBusiness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Hanukkah (Dec 22-30, 2025) with a post about your favorite traditions – #HappyHanukkah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"Gift Guide" featuring unique holiday gift ideas – #GiftGuide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your favorite winter drink (hot chocolate, spiced cider, etc.) – #WinterSips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National Gingerbread House Day (Dec 12) with your gingerbread creation – #GingerbreadHouse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your favorite holiday meal or treat – #HolidayFeast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reflection on the year, what you’re thankful for, or how you’ve grown – #YearInReview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Highlight a charity or cause you’re supporting this holiday season – #GivingBack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DIY holiday craft or decoration idea – #DIYHolidays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Christmas Eve (Dec 24) with a festive post or tradition – #ChristmasEveVibes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Christmas countdown or a photo of your advent calendar – #CountdownToChristmas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Share a fun holiday playlist or your favorite holiday song – #HolidayTunes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Post a photo of a snowy day or a cozy fire – #WinterWonderland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Celebrate Christmas Day (Dec 25) with a warm, festive post – #MerryChristmas</a:t>
            </a:r>
          </a:p>
          <a:p>
            <a:pPr algn="l">
              <a:lnSpc>
                <a:spcPts val="1679"/>
              </a:lnSpc>
              <a:spcBef>
                <a:spcPct val="0"/>
              </a:spcBef>
            </a:pPr>
            <a:endParaRPr lang="en-US" sz="12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777240" y="2577480"/>
            <a:ext cx="142205" cy="14220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77240" y="1889253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DECEMBER IDEAS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770788" y="2776836"/>
            <a:ext cx="142205" cy="14220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77240" y="3011004"/>
            <a:ext cx="142205" cy="142205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777240" y="3442204"/>
            <a:ext cx="142205" cy="142205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7240" y="3625954"/>
            <a:ext cx="142205" cy="142205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70788" y="4095077"/>
            <a:ext cx="142205" cy="1422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240" y="4530052"/>
            <a:ext cx="142205" cy="1422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77240" y="4719882"/>
            <a:ext cx="142205" cy="142205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777240" y="1272369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SOCIAL MEDIA POST IDEAS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770788" y="5182368"/>
            <a:ext cx="142205" cy="142205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770788" y="5381723"/>
            <a:ext cx="142205" cy="142205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70788" y="5814442"/>
            <a:ext cx="142205" cy="142205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770788" y="6456514"/>
            <a:ext cx="142205" cy="142205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777240" y="6898870"/>
            <a:ext cx="142205" cy="142205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777240" y="7323914"/>
            <a:ext cx="142205" cy="142205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770788" y="7532795"/>
            <a:ext cx="142205" cy="142205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777240" y="6249578"/>
            <a:ext cx="142205" cy="142205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777240" y="7977197"/>
            <a:ext cx="142205" cy="142205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777240" y="8405821"/>
            <a:ext cx="142205" cy="142205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777240" y="8614701"/>
            <a:ext cx="142205" cy="142205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777240" y="8814057"/>
            <a:ext cx="142205" cy="142205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83830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POST PLANNER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925626" y="2194466"/>
            <a:ext cx="140977" cy="140977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925626" y="2421369"/>
            <a:ext cx="140977" cy="140977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25626" y="2653144"/>
            <a:ext cx="140977" cy="140977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925626" y="2884918"/>
            <a:ext cx="140977" cy="140977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25626" y="3126218"/>
            <a:ext cx="140977" cy="140977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2399650" y="2199538"/>
            <a:ext cx="134562" cy="140977"/>
            <a:chOff x="0" y="0"/>
            <a:chExt cx="775813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2399650" y="2426441"/>
            <a:ext cx="134562" cy="140977"/>
            <a:chOff x="0" y="0"/>
            <a:chExt cx="775813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2399650" y="2658216"/>
            <a:ext cx="134562" cy="140977"/>
            <a:chOff x="0" y="0"/>
            <a:chExt cx="775813" cy="8128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2399650" y="2889991"/>
            <a:ext cx="134562" cy="140977"/>
            <a:chOff x="0" y="0"/>
            <a:chExt cx="775813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2399650" y="3131291"/>
            <a:ext cx="134562" cy="140977"/>
            <a:chOff x="0" y="0"/>
            <a:chExt cx="775813" cy="8128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3967769" y="2204611"/>
            <a:ext cx="140977" cy="140977"/>
            <a:chOff x="0" y="0"/>
            <a:chExt cx="812800" cy="8128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4180634" y="2170963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Mini Vlogs</a:t>
            </a:r>
          </a:p>
        </p:txBody>
      </p:sp>
      <p:grpSp>
        <p:nvGrpSpPr>
          <p:cNvPr id="38" name="Group 38"/>
          <p:cNvGrpSpPr/>
          <p:nvPr/>
        </p:nvGrpSpPr>
        <p:grpSpPr>
          <a:xfrm>
            <a:off x="3967769" y="2431514"/>
            <a:ext cx="140977" cy="140977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4180634" y="2397866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Relatable Memes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3967769" y="2663288"/>
            <a:ext cx="140977" cy="140977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4180634" y="2629641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Product Features</a:t>
            </a:r>
          </a:p>
        </p:txBody>
      </p:sp>
      <p:grpSp>
        <p:nvGrpSpPr>
          <p:cNvPr id="46" name="Group 46"/>
          <p:cNvGrpSpPr/>
          <p:nvPr/>
        </p:nvGrpSpPr>
        <p:grpSpPr>
          <a:xfrm>
            <a:off x="3967769" y="2895063"/>
            <a:ext cx="140977" cy="140977"/>
            <a:chOff x="0" y="0"/>
            <a:chExt cx="812800" cy="812800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9" name="TextBox 49"/>
          <p:cNvSpPr txBox="1"/>
          <p:nvPr/>
        </p:nvSpPr>
        <p:spPr>
          <a:xfrm>
            <a:off x="4180634" y="2861416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Collaborations</a:t>
            </a:r>
          </a:p>
        </p:txBody>
      </p:sp>
      <p:grpSp>
        <p:nvGrpSpPr>
          <p:cNvPr id="50" name="Group 50"/>
          <p:cNvGrpSpPr/>
          <p:nvPr/>
        </p:nvGrpSpPr>
        <p:grpSpPr>
          <a:xfrm>
            <a:off x="3967769" y="3136363"/>
            <a:ext cx="140977" cy="140977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53" name="TextBox 53"/>
          <p:cNvSpPr txBox="1"/>
          <p:nvPr/>
        </p:nvSpPr>
        <p:spPr>
          <a:xfrm>
            <a:off x="5551799" y="2160819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Instagram Lives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5327947" y="2209683"/>
            <a:ext cx="140977" cy="140977"/>
            <a:chOff x="0" y="0"/>
            <a:chExt cx="812800" cy="812800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5327947" y="2436586"/>
            <a:ext cx="140977" cy="140977"/>
            <a:chOff x="0" y="0"/>
            <a:chExt cx="812800" cy="812800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5327947" y="2799193"/>
            <a:ext cx="140977" cy="140977"/>
            <a:chOff x="0" y="0"/>
            <a:chExt cx="812800" cy="812800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5327947" y="3030968"/>
            <a:ext cx="140977" cy="140977"/>
            <a:chOff x="0" y="0"/>
            <a:chExt cx="812800" cy="812800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5327947" y="3272268"/>
            <a:ext cx="140977" cy="140977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aphicFrame>
        <p:nvGraphicFramePr>
          <p:cNvPr id="69" name="Table 69"/>
          <p:cNvGraphicFramePr>
            <a:graphicFrameLocks noGrp="1"/>
          </p:cNvGraphicFramePr>
          <p:nvPr/>
        </p:nvGraphicFramePr>
        <p:xfrm>
          <a:off x="924536" y="5406688"/>
          <a:ext cx="5936498" cy="3754054"/>
        </p:xfrm>
        <a:graphic>
          <a:graphicData uri="http://schemas.openxmlformats.org/drawingml/2006/table">
            <a:tbl>
              <a:tblPr/>
              <a:tblGrid>
                <a:gridCol w="154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8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3796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INSPIRATION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HAPPENING THIS MONTH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398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MAJOR EVENTS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398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HOLIDAYS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9398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SEASONAL ACTIVITIES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9398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NATIONAL DAYS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3268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MOVIE / MUSIC / TV PREMIERS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9398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BUSINESS-RELATED</a:t>
                      </a: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0" name="TextBox 70"/>
          <p:cNvSpPr txBox="1"/>
          <p:nvPr/>
        </p:nvSpPr>
        <p:spPr>
          <a:xfrm>
            <a:off x="777240" y="1748339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INSTAGRAM CONTENT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138491" y="2160819"/>
            <a:ext cx="12380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Reels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1138491" y="2387721"/>
            <a:ext cx="1123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Aesthetic Photos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1138491" y="2619496"/>
            <a:ext cx="126115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Behind-the-Scenes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1138491" y="2851271"/>
            <a:ext cx="102851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Carousel Posts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1138491" y="3092571"/>
            <a:ext cx="917070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Stories with Polls/Quizzes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2602828" y="2165891"/>
            <a:ext cx="135280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Quotes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2602828" y="2392794"/>
            <a:ext cx="135280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Tutorials/How-Tos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2602828" y="2624569"/>
            <a:ext cx="135280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Before &amp; After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2602828" y="2856343"/>
            <a:ext cx="135280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Giveaways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2602828" y="3097643"/>
            <a:ext cx="135280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Trending Audio Reels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4184947" y="3100180"/>
            <a:ext cx="1143000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User-Generated Content (UGC)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5540812" y="2402939"/>
            <a:ext cx="1623876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Transformation Slideshows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5540812" y="2765546"/>
            <a:ext cx="145434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Interactive Stickers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5540812" y="2997321"/>
            <a:ext cx="117222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Personal Stories</a:t>
            </a:r>
          </a:p>
        </p:txBody>
      </p:sp>
      <p:sp>
        <p:nvSpPr>
          <p:cNvPr id="85" name="TextBox 85"/>
          <p:cNvSpPr txBox="1"/>
          <p:nvPr/>
        </p:nvSpPr>
        <p:spPr>
          <a:xfrm>
            <a:off x="5540812" y="3238621"/>
            <a:ext cx="1125423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Countdowns &amp; Announcements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924536" y="5129556"/>
            <a:ext cx="491667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3888278" y="5129556"/>
            <a:ext cx="349225" cy="346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777275" y="3702429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POPULAR INSTAGRAM CONTENT</a:t>
            </a:r>
          </a:p>
        </p:txBody>
      </p:sp>
      <p:grpSp>
        <p:nvGrpSpPr>
          <p:cNvPr id="89" name="Group 89"/>
          <p:cNvGrpSpPr/>
          <p:nvPr/>
        </p:nvGrpSpPr>
        <p:grpSpPr>
          <a:xfrm>
            <a:off x="925626" y="4125376"/>
            <a:ext cx="140977" cy="140977"/>
            <a:chOff x="0" y="0"/>
            <a:chExt cx="812800" cy="812800"/>
          </a:xfrm>
        </p:grpSpPr>
        <p:sp>
          <p:nvSpPr>
            <p:cNvPr id="90" name="Freeform 9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TextBox 9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92" name="Group 92"/>
          <p:cNvGrpSpPr/>
          <p:nvPr/>
        </p:nvGrpSpPr>
        <p:grpSpPr>
          <a:xfrm>
            <a:off x="925626" y="4352278"/>
            <a:ext cx="140977" cy="140977"/>
            <a:chOff x="0" y="0"/>
            <a:chExt cx="812800" cy="812800"/>
          </a:xfrm>
        </p:grpSpPr>
        <p:sp>
          <p:nvSpPr>
            <p:cNvPr id="93" name="Freeform 9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TextBox 9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95" name="Group 95"/>
          <p:cNvGrpSpPr/>
          <p:nvPr/>
        </p:nvGrpSpPr>
        <p:grpSpPr>
          <a:xfrm>
            <a:off x="925626" y="4584053"/>
            <a:ext cx="140977" cy="140977"/>
            <a:chOff x="0" y="0"/>
            <a:chExt cx="812800" cy="812800"/>
          </a:xfrm>
        </p:grpSpPr>
        <p:sp>
          <p:nvSpPr>
            <p:cNvPr id="96" name="Freeform 9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TextBox 9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98" name="Group 98"/>
          <p:cNvGrpSpPr/>
          <p:nvPr/>
        </p:nvGrpSpPr>
        <p:grpSpPr>
          <a:xfrm>
            <a:off x="2182472" y="4130448"/>
            <a:ext cx="134562" cy="140977"/>
            <a:chOff x="0" y="0"/>
            <a:chExt cx="775813" cy="812800"/>
          </a:xfrm>
        </p:grpSpPr>
        <p:sp>
          <p:nvSpPr>
            <p:cNvPr id="99" name="Freeform 99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TextBox 100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1" name="Group 101"/>
          <p:cNvGrpSpPr/>
          <p:nvPr/>
        </p:nvGrpSpPr>
        <p:grpSpPr>
          <a:xfrm>
            <a:off x="2182472" y="4357351"/>
            <a:ext cx="134562" cy="140977"/>
            <a:chOff x="0" y="0"/>
            <a:chExt cx="775813" cy="812800"/>
          </a:xfrm>
        </p:grpSpPr>
        <p:sp>
          <p:nvSpPr>
            <p:cNvPr id="102" name="Freeform 102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TextBox 103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4" name="Group 104"/>
          <p:cNvGrpSpPr/>
          <p:nvPr/>
        </p:nvGrpSpPr>
        <p:grpSpPr>
          <a:xfrm>
            <a:off x="2182472" y="4589126"/>
            <a:ext cx="134562" cy="140977"/>
            <a:chOff x="0" y="0"/>
            <a:chExt cx="775813" cy="812800"/>
          </a:xfrm>
        </p:grpSpPr>
        <p:sp>
          <p:nvSpPr>
            <p:cNvPr id="105" name="Freeform 105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TextBox 106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07" name="Group 107"/>
          <p:cNvGrpSpPr/>
          <p:nvPr/>
        </p:nvGrpSpPr>
        <p:grpSpPr>
          <a:xfrm>
            <a:off x="3967769" y="4135520"/>
            <a:ext cx="140977" cy="140977"/>
            <a:chOff x="0" y="0"/>
            <a:chExt cx="812800" cy="812800"/>
          </a:xfrm>
        </p:grpSpPr>
        <p:sp>
          <p:nvSpPr>
            <p:cNvPr id="108" name="Freeform 10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TextBox 10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10" name="TextBox 110"/>
          <p:cNvSpPr txBox="1"/>
          <p:nvPr/>
        </p:nvSpPr>
        <p:spPr>
          <a:xfrm>
            <a:off x="4180634" y="4101873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Overlay</a:t>
            </a:r>
          </a:p>
        </p:txBody>
      </p:sp>
      <p:grpSp>
        <p:nvGrpSpPr>
          <p:cNvPr id="111" name="Group 111"/>
          <p:cNvGrpSpPr/>
          <p:nvPr/>
        </p:nvGrpSpPr>
        <p:grpSpPr>
          <a:xfrm>
            <a:off x="3967769" y="4362423"/>
            <a:ext cx="140977" cy="140977"/>
            <a:chOff x="0" y="0"/>
            <a:chExt cx="812800" cy="812800"/>
          </a:xfrm>
        </p:grpSpPr>
        <p:sp>
          <p:nvSpPr>
            <p:cNvPr id="112" name="Freeform 1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TextBox 1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14" name="TextBox 114"/>
          <p:cNvSpPr txBox="1"/>
          <p:nvPr/>
        </p:nvSpPr>
        <p:spPr>
          <a:xfrm>
            <a:off x="4180634" y="4328776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Puzzle Layout</a:t>
            </a:r>
          </a:p>
        </p:txBody>
      </p:sp>
      <p:grpSp>
        <p:nvGrpSpPr>
          <p:cNvPr id="115" name="Group 115"/>
          <p:cNvGrpSpPr/>
          <p:nvPr/>
        </p:nvGrpSpPr>
        <p:grpSpPr>
          <a:xfrm>
            <a:off x="3967769" y="4594198"/>
            <a:ext cx="140977" cy="140977"/>
            <a:chOff x="0" y="0"/>
            <a:chExt cx="812800" cy="812800"/>
          </a:xfrm>
        </p:grpSpPr>
        <p:sp>
          <p:nvSpPr>
            <p:cNvPr id="116" name="Freeform 1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TextBox 1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18" name="TextBox 118"/>
          <p:cNvSpPr txBox="1"/>
          <p:nvPr/>
        </p:nvSpPr>
        <p:spPr>
          <a:xfrm>
            <a:off x="4180634" y="4560551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Collage</a:t>
            </a:r>
          </a:p>
        </p:txBody>
      </p:sp>
      <p:sp>
        <p:nvSpPr>
          <p:cNvPr id="119" name="TextBox 119"/>
          <p:cNvSpPr txBox="1"/>
          <p:nvPr/>
        </p:nvSpPr>
        <p:spPr>
          <a:xfrm>
            <a:off x="5551799" y="4091728"/>
            <a:ext cx="161288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Checker Board Layout</a:t>
            </a:r>
          </a:p>
        </p:txBody>
      </p:sp>
      <p:grpSp>
        <p:nvGrpSpPr>
          <p:cNvPr id="120" name="Group 120"/>
          <p:cNvGrpSpPr/>
          <p:nvPr/>
        </p:nvGrpSpPr>
        <p:grpSpPr>
          <a:xfrm>
            <a:off x="5327947" y="4140593"/>
            <a:ext cx="140977" cy="140977"/>
            <a:chOff x="0" y="0"/>
            <a:chExt cx="812800" cy="812800"/>
          </a:xfrm>
        </p:grpSpPr>
        <p:sp>
          <p:nvSpPr>
            <p:cNvPr id="121" name="Freeform 1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TextBox 1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3" name="Group 123"/>
          <p:cNvGrpSpPr/>
          <p:nvPr/>
        </p:nvGrpSpPr>
        <p:grpSpPr>
          <a:xfrm>
            <a:off x="5327947" y="4367495"/>
            <a:ext cx="140977" cy="140977"/>
            <a:chOff x="0" y="0"/>
            <a:chExt cx="812800" cy="812800"/>
          </a:xfrm>
        </p:grpSpPr>
        <p:sp>
          <p:nvSpPr>
            <p:cNvPr id="124" name="Freeform 1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TextBox 1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26" name="Group 126"/>
          <p:cNvGrpSpPr/>
          <p:nvPr/>
        </p:nvGrpSpPr>
        <p:grpSpPr>
          <a:xfrm>
            <a:off x="5327947" y="4599270"/>
            <a:ext cx="140977" cy="140977"/>
            <a:chOff x="0" y="0"/>
            <a:chExt cx="812800" cy="812800"/>
          </a:xfrm>
        </p:grpSpPr>
        <p:sp>
          <p:nvSpPr>
            <p:cNvPr id="127" name="Freeform 1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TextBox 1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129" name="TextBox 129"/>
          <p:cNvSpPr txBox="1"/>
          <p:nvPr/>
        </p:nvSpPr>
        <p:spPr>
          <a:xfrm>
            <a:off x="1138491" y="4091728"/>
            <a:ext cx="12380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Selfie</a:t>
            </a:r>
          </a:p>
        </p:txBody>
      </p:sp>
      <p:sp>
        <p:nvSpPr>
          <p:cNvPr id="130" name="TextBox 130"/>
          <p:cNvSpPr txBox="1"/>
          <p:nvPr/>
        </p:nvSpPr>
        <p:spPr>
          <a:xfrm>
            <a:off x="1138491" y="4318631"/>
            <a:ext cx="1123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Filter / Preset</a:t>
            </a:r>
          </a:p>
        </p:txBody>
      </p:sp>
      <p:sp>
        <p:nvSpPr>
          <p:cNvPr id="131" name="TextBox 131"/>
          <p:cNvSpPr txBox="1"/>
          <p:nvPr/>
        </p:nvSpPr>
        <p:spPr>
          <a:xfrm>
            <a:off x="1138491" y="4550406"/>
            <a:ext cx="126115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Boomerang</a:t>
            </a:r>
          </a:p>
        </p:txBody>
      </p:sp>
      <p:sp>
        <p:nvSpPr>
          <p:cNvPr id="132" name="TextBox 132"/>
          <p:cNvSpPr txBox="1"/>
          <p:nvPr/>
        </p:nvSpPr>
        <p:spPr>
          <a:xfrm>
            <a:off x="2385651" y="4096801"/>
            <a:ext cx="135280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Black &amp; White</a:t>
            </a:r>
          </a:p>
        </p:txBody>
      </p:sp>
      <p:sp>
        <p:nvSpPr>
          <p:cNvPr id="133" name="TextBox 133"/>
          <p:cNvSpPr txBox="1"/>
          <p:nvPr/>
        </p:nvSpPr>
        <p:spPr>
          <a:xfrm>
            <a:off x="2385651" y="4323703"/>
            <a:ext cx="1505919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Animated Gif / Doodle</a:t>
            </a:r>
          </a:p>
        </p:txBody>
      </p:sp>
      <p:sp>
        <p:nvSpPr>
          <p:cNvPr id="134" name="TextBox 134"/>
          <p:cNvSpPr txBox="1"/>
          <p:nvPr/>
        </p:nvSpPr>
        <p:spPr>
          <a:xfrm>
            <a:off x="2385651" y="4555478"/>
            <a:ext cx="135280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White Borders</a:t>
            </a:r>
          </a:p>
        </p:txBody>
      </p:sp>
      <p:sp>
        <p:nvSpPr>
          <p:cNvPr id="135" name="TextBox 135"/>
          <p:cNvSpPr txBox="1"/>
          <p:nvPr/>
        </p:nvSpPr>
        <p:spPr>
          <a:xfrm>
            <a:off x="5540812" y="4333848"/>
            <a:ext cx="183985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Carousel</a:t>
            </a:r>
          </a:p>
        </p:txBody>
      </p:sp>
      <p:sp>
        <p:nvSpPr>
          <p:cNvPr id="136" name="TextBox 136"/>
          <p:cNvSpPr txBox="1"/>
          <p:nvPr/>
        </p:nvSpPr>
        <p:spPr>
          <a:xfrm>
            <a:off x="5540812" y="4565623"/>
            <a:ext cx="1454348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Diagonal Grid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5032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STORIES PLANNER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0932" y="2006029"/>
          <a:ext cx="5940061" cy="5372105"/>
        </p:xfrm>
        <a:graphic>
          <a:graphicData uri="http://schemas.openxmlformats.org/drawingml/2006/table">
            <a:tbl>
              <a:tblPr/>
              <a:tblGrid>
                <a:gridCol w="2657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7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48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94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STORY IDEA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DAY AND TIME TO POST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24-HOUR OR HIGHLIGHT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0588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2970" y="174356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86199" y="1743565"/>
            <a:ext cx="601801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77240" y="7606729"/>
            <a:ext cx="6217920" cy="283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STORY STICKERS TO ADD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304881" y="8119506"/>
            <a:ext cx="140977" cy="140977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304881" y="8346409"/>
            <a:ext cx="140977" cy="140977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04881" y="8578184"/>
            <a:ext cx="140977" cy="140977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2704602" y="8124578"/>
            <a:ext cx="134562" cy="140977"/>
            <a:chOff x="0" y="0"/>
            <a:chExt cx="775813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2704602" y="8351481"/>
            <a:ext cx="134562" cy="140977"/>
            <a:chOff x="0" y="0"/>
            <a:chExt cx="775813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2704602" y="8583256"/>
            <a:ext cx="134562" cy="140977"/>
            <a:chOff x="0" y="0"/>
            <a:chExt cx="775813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4347024" y="8129651"/>
            <a:ext cx="140977" cy="140977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4559889" y="8096003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@Mention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4347024" y="8356554"/>
            <a:ext cx="140977" cy="140977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4559889" y="8322906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Questions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4347024" y="8588328"/>
            <a:ext cx="140977" cy="140977"/>
            <a:chOff x="0" y="0"/>
            <a:chExt cx="812800" cy="8128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4559889" y="8554681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Chat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6093500" y="8085859"/>
            <a:ext cx="122100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Quiz</a:t>
            </a:r>
          </a:p>
        </p:txBody>
      </p:sp>
      <p:grpSp>
        <p:nvGrpSpPr>
          <p:cNvPr id="39" name="Group 39"/>
          <p:cNvGrpSpPr/>
          <p:nvPr/>
        </p:nvGrpSpPr>
        <p:grpSpPr>
          <a:xfrm>
            <a:off x="5871340" y="8134723"/>
            <a:ext cx="140977" cy="140977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5871340" y="8361626"/>
            <a:ext cx="140977" cy="140977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5871340" y="8593401"/>
            <a:ext cx="140977" cy="140977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1517746" y="8085859"/>
            <a:ext cx="83443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Weather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517746" y="8312761"/>
            <a:ext cx="96778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Current Time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517746" y="8544536"/>
            <a:ext cx="83443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Location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2907780" y="8090931"/>
            <a:ext cx="105813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Hashtags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2907780" y="8317834"/>
            <a:ext cx="119159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Poll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2907780" y="8549609"/>
            <a:ext cx="105813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Countdown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6084205" y="8327979"/>
            <a:ext cx="117961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Emoji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6084205" y="8559753"/>
            <a:ext cx="123029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Other:</a:t>
            </a:r>
          </a:p>
        </p:txBody>
      </p:sp>
      <p:grpSp>
        <p:nvGrpSpPr>
          <p:cNvPr id="56" name="Group 56"/>
          <p:cNvGrpSpPr/>
          <p:nvPr/>
        </p:nvGrpSpPr>
        <p:grpSpPr>
          <a:xfrm>
            <a:off x="1304881" y="8806126"/>
            <a:ext cx="140977" cy="140977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2704602" y="8811198"/>
            <a:ext cx="134562" cy="140977"/>
            <a:chOff x="0" y="0"/>
            <a:chExt cx="775813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775813" cy="812800"/>
            </a:xfrm>
            <a:custGeom>
              <a:avLst/>
              <a:gdLst/>
              <a:ahLst/>
              <a:cxnLst/>
              <a:rect l="l" t="t" r="r" b="b"/>
              <a:pathLst>
                <a:path w="775813" h="812800">
                  <a:moveTo>
                    <a:pt x="387907" y="0"/>
                  </a:moveTo>
                  <a:cubicBezTo>
                    <a:pt x="173672" y="0"/>
                    <a:pt x="0" y="181951"/>
                    <a:pt x="0" y="406400"/>
                  </a:cubicBezTo>
                  <a:cubicBezTo>
                    <a:pt x="0" y="630849"/>
                    <a:pt x="173672" y="812800"/>
                    <a:pt x="387907" y="812800"/>
                  </a:cubicBezTo>
                  <a:cubicBezTo>
                    <a:pt x="602142" y="812800"/>
                    <a:pt x="775813" y="630849"/>
                    <a:pt x="775813" y="406400"/>
                  </a:cubicBezTo>
                  <a:cubicBezTo>
                    <a:pt x="775813" y="181951"/>
                    <a:pt x="602142" y="0"/>
                    <a:pt x="387907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2732" y="57150"/>
              <a:ext cx="630348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4347024" y="8816271"/>
            <a:ext cx="140977" cy="140977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5" name="TextBox 65"/>
          <p:cNvSpPr txBox="1"/>
          <p:nvPr/>
        </p:nvSpPr>
        <p:spPr>
          <a:xfrm>
            <a:off x="4559889" y="8782623"/>
            <a:ext cx="115025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Music</a:t>
            </a:r>
          </a:p>
        </p:txBody>
      </p:sp>
      <p:grpSp>
        <p:nvGrpSpPr>
          <p:cNvPr id="66" name="Group 66"/>
          <p:cNvGrpSpPr/>
          <p:nvPr/>
        </p:nvGrpSpPr>
        <p:grpSpPr>
          <a:xfrm>
            <a:off x="5871340" y="8821343"/>
            <a:ext cx="140977" cy="140977"/>
            <a:chOff x="0" y="0"/>
            <a:chExt cx="812800" cy="812800"/>
          </a:xfrm>
        </p:grpSpPr>
        <p:sp>
          <p:nvSpPr>
            <p:cNvPr id="67" name="Freeform 6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7AAA8">
                <a:alpha val="4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TextBox 6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69" name="TextBox 69"/>
          <p:cNvSpPr txBox="1"/>
          <p:nvPr/>
        </p:nvSpPr>
        <p:spPr>
          <a:xfrm>
            <a:off x="1517746" y="8772478"/>
            <a:ext cx="834431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Holidays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2907780" y="8777551"/>
            <a:ext cx="1058136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Gift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6084205" y="8787696"/>
            <a:ext cx="1230295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Other: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POSTING CALENDAR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4007" y="2058065"/>
          <a:ext cx="5940062" cy="6925582"/>
        </p:xfrm>
        <a:graphic>
          <a:graphicData uri="http://schemas.openxmlformats.org/drawingml/2006/table">
            <a:tbl>
              <a:tblPr/>
              <a:tblGrid>
                <a:gridCol w="57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5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542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 HASHTAG(S)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</a:t>
                      </a:r>
                      <a:endParaRPr lang="en-US" sz="1100"/>
                    </a:p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OR REEL</a:t>
                      </a: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BOOST POST?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6045" y="1795600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89275" y="1795600"/>
            <a:ext cx="36634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777240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POSTING CALENDAR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924007" y="2058065"/>
          <a:ext cx="5940062" cy="6925582"/>
        </p:xfrm>
        <a:graphic>
          <a:graphicData uri="http://schemas.openxmlformats.org/drawingml/2006/table">
            <a:tbl>
              <a:tblPr/>
              <a:tblGrid>
                <a:gridCol w="57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5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542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DATE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POSTING IDEA(S)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CAPTION SHOULD MENTION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 HASHTAG(S)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IMAGE </a:t>
                      </a:r>
                      <a:endParaRPr lang="en-US" sz="1100"/>
                    </a:p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OR REEL</a:t>
                      </a: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BOOST POST?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250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906045" y="1795600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89275" y="1795600"/>
            <a:ext cx="36634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770114" cy="10058400"/>
          </a:xfrm>
          <a:custGeom>
            <a:avLst/>
            <a:gdLst/>
            <a:ahLst/>
            <a:cxnLst/>
            <a:rect l="l" t="t" r="r" b="b"/>
            <a:pathLst>
              <a:path w="7770114" h="10058400">
                <a:moveTo>
                  <a:pt x="0" y="0"/>
                </a:moveTo>
                <a:lnTo>
                  <a:pt x="7770114" y="0"/>
                </a:lnTo>
                <a:lnTo>
                  <a:pt x="7770114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3" name="Table 3"/>
          <p:cNvGraphicFramePr>
            <a:graphicFrameLocks noGrp="1"/>
          </p:cNvGraphicFramePr>
          <p:nvPr/>
        </p:nvGraphicFramePr>
        <p:xfrm>
          <a:off x="920932" y="2075179"/>
          <a:ext cx="5940061" cy="6896925"/>
        </p:xfrm>
        <a:graphic>
          <a:graphicData uri="http://schemas.openxmlformats.org/drawingml/2006/table">
            <a:tbl>
              <a:tblPr/>
              <a:tblGrid>
                <a:gridCol w="27015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1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4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842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POSTS IN ORDER OF POPULARITY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TRAFFIC GENERATED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11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13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14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17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19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2842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defRPr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grpSp>
        <p:nvGrpSpPr>
          <p:cNvPr id="4" name="Group 4"/>
          <p:cNvGrpSpPr/>
          <p:nvPr/>
        </p:nvGrpSpPr>
        <p:grpSpPr>
          <a:xfrm>
            <a:off x="3780363" y="2131543"/>
            <a:ext cx="211674" cy="185215"/>
            <a:chOff x="0" y="0"/>
            <a:chExt cx="812800" cy="711200"/>
          </a:xfrm>
        </p:grpSpPr>
        <p:sp>
          <p:nvSpPr>
            <p:cNvPr id="5" name="Freeform 5"/>
            <p:cNvSpPr/>
            <p:nvPr/>
          </p:nvSpPr>
          <p:spPr>
            <a:xfrm>
              <a:off x="-33680" y="-8369"/>
              <a:ext cx="854946" cy="719569"/>
            </a:xfrm>
            <a:custGeom>
              <a:avLst/>
              <a:gdLst/>
              <a:ahLst/>
              <a:cxnLst/>
              <a:rect l="l" t="t" r="r" b="b"/>
              <a:pathLst>
                <a:path w="854946" h="719569">
                  <a:moveTo>
                    <a:pt x="65903" y="121927"/>
                  </a:moveTo>
                  <a:cubicBezTo>
                    <a:pt x="0" y="230500"/>
                    <a:pt x="46429" y="336178"/>
                    <a:pt x="104776" y="392266"/>
                  </a:cubicBezTo>
                  <a:lnTo>
                    <a:pt x="445927" y="719569"/>
                  </a:lnTo>
                  <a:lnTo>
                    <a:pt x="779877" y="393436"/>
                  </a:lnTo>
                  <a:cubicBezTo>
                    <a:pt x="834145" y="333099"/>
                    <a:pt x="854946" y="269099"/>
                    <a:pt x="843393" y="197834"/>
                  </a:cubicBezTo>
                  <a:cubicBezTo>
                    <a:pt x="827435" y="99251"/>
                    <a:pt x="746197" y="22767"/>
                    <a:pt x="645842" y="11845"/>
                  </a:cubicBezTo>
                  <a:cubicBezTo>
                    <a:pt x="584292" y="5218"/>
                    <a:pt x="524835" y="22636"/>
                    <a:pt x="478430" y="61198"/>
                  </a:cubicBezTo>
                  <a:cubicBezTo>
                    <a:pt x="465940" y="71573"/>
                    <a:pt x="454776" y="83173"/>
                    <a:pt x="445047" y="95780"/>
                  </a:cubicBezTo>
                  <a:cubicBezTo>
                    <a:pt x="433503" y="81425"/>
                    <a:pt x="419967" y="68294"/>
                    <a:pt x="404657" y="56657"/>
                  </a:cubicBezTo>
                  <a:cubicBezTo>
                    <a:pt x="351294" y="16102"/>
                    <a:pt x="283367" y="0"/>
                    <a:pt x="218120" y="12523"/>
                  </a:cubicBezTo>
                  <a:cubicBezTo>
                    <a:pt x="156323" y="24461"/>
                    <a:pt x="100853" y="64323"/>
                    <a:pt x="65903" y="121927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31750"/>
              <a:ext cx="660400" cy="552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7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4411137" y="2126038"/>
            <a:ext cx="177461" cy="184615"/>
          </a:xfrm>
          <a:custGeom>
            <a:avLst/>
            <a:gdLst/>
            <a:ahLst/>
            <a:cxnLst/>
            <a:rect l="l" t="t" r="r" b="b"/>
            <a:pathLst>
              <a:path w="177461" h="184615">
                <a:moveTo>
                  <a:pt x="0" y="0"/>
                </a:moveTo>
                <a:lnTo>
                  <a:pt x="177461" y="0"/>
                </a:lnTo>
                <a:lnTo>
                  <a:pt x="177461" y="184615"/>
                </a:lnTo>
                <a:lnTo>
                  <a:pt x="0" y="1846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5079141" y="2137648"/>
            <a:ext cx="125861" cy="173005"/>
          </a:xfrm>
          <a:custGeom>
            <a:avLst/>
            <a:gdLst/>
            <a:ahLst/>
            <a:cxnLst/>
            <a:rect l="l" t="t" r="r" b="b"/>
            <a:pathLst>
              <a:path w="125861" h="173005">
                <a:moveTo>
                  <a:pt x="0" y="0"/>
                </a:moveTo>
                <a:lnTo>
                  <a:pt x="125861" y="0"/>
                </a:lnTo>
                <a:lnTo>
                  <a:pt x="125861" y="173005"/>
                </a:lnTo>
                <a:lnTo>
                  <a:pt x="0" y="1730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xtBox 9"/>
          <p:cNvSpPr txBox="1"/>
          <p:nvPr/>
        </p:nvSpPr>
        <p:spPr>
          <a:xfrm>
            <a:off x="776097" y="1065211"/>
            <a:ext cx="6217920" cy="407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8"/>
              </a:lnSpc>
            </a:pPr>
            <a:r>
              <a:rPr lang="en-US" sz="2987" spc="89">
                <a:solidFill>
                  <a:srgbClr val="56AAA7"/>
                </a:solidFill>
                <a:latin typeface="The Seasons"/>
                <a:ea typeface="The Seasons"/>
                <a:cs typeface="The Seasons"/>
                <a:sym typeface="The Seasons"/>
              </a:rPr>
              <a:t>INSTAGRAM SUCCESS TRACKER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02970" y="1812715"/>
            <a:ext cx="515764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MONTH: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86200" y="1812715"/>
            <a:ext cx="685800" cy="173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4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YEAR: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6239</Words>
  <Application>Microsoft Macintosh PowerPoint</Application>
  <PresentationFormat>Custom</PresentationFormat>
  <Paragraphs>1094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Halimum</vt:lpstr>
      <vt:lpstr>Arial</vt:lpstr>
      <vt:lpstr>Poppins</vt:lpstr>
      <vt:lpstr>Calibri</vt:lpstr>
      <vt:lpstr>The Seasons</vt:lpstr>
      <vt:lpstr>Poppins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Planner 8.5 x 11</dc:title>
  <cp:lastModifiedBy>rebecca beach</cp:lastModifiedBy>
  <cp:revision>2</cp:revision>
  <dcterms:created xsi:type="dcterms:W3CDTF">2006-08-16T00:00:00Z</dcterms:created>
  <dcterms:modified xsi:type="dcterms:W3CDTF">2025-04-22T08:08:34Z</dcterms:modified>
  <dc:identifier>DAGjiEfkeF8</dc:identifier>
</cp:coreProperties>
</file>